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72" r:id="rId2"/>
    <p:sldMasterId id="2147483675" r:id="rId3"/>
    <p:sldMasterId id="2147483678" r:id="rId4"/>
  </p:sldMasterIdLst>
  <p:notesMasterIdLst>
    <p:notesMasterId r:id="rId22"/>
  </p:notesMasterIdLst>
  <p:handoutMasterIdLst>
    <p:handoutMasterId r:id="rId23"/>
  </p:handoutMasterIdLst>
  <p:sldIdLst>
    <p:sldId id="268" r:id="rId5"/>
    <p:sldId id="292" r:id="rId6"/>
    <p:sldId id="309" r:id="rId7"/>
    <p:sldId id="308" r:id="rId8"/>
    <p:sldId id="270" r:id="rId9"/>
    <p:sldId id="290" r:id="rId10"/>
    <p:sldId id="256" r:id="rId11"/>
    <p:sldId id="299" r:id="rId12"/>
    <p:sldId id="297" r:id="rId13"/>
    <p:sldId id="298" r:id="rId14"/>
    <p:sldId id="303" r:id="rId15"/>
    <p:sldId id="300" r:id="rId16"/>
    <p:sldId id="302" r:id="rId17"/>
    <p:sldId id="304" r:id="rId18"/>
    <p:sldId id="306" r:id="rId19"/>
    <p:sldId id="307" r:id="rId20"/>
    <p:sldId id="296" r:id="rId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5694"/>
    <a:srgbClr val="1C6F47"/>
    <a:srgbClr val="13784B"/>
    <a:srgbClr val="6D6E7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snapToGrid="0">
      <p:cViewPr varScale="1">
        <p:scale>
          <a:sx n="114" d="100"/>
          <a:sy n="114" d="100"/>
        </p:scale>
        <p:origin x="145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1B8D0D7-DADE-4A8C-8087-BBE9B087E1A8}" type="datetimeFigureOut">
              <a:rPr lang="en-US" smtClean="0"/>
              <a:t>5/16/2023</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C481B1-F8BE-4D7E-9ECF-112D4423F9C7}" type="slidenum">
              <a:rPr lang="en-US" smtClean="0"/>
              <a:t>‹#›</a:t>
            </a:fld>
            <a:endParaRPr lang="en-US" dirty="0"/>
          </a:p>
        </p:txBody>
      </p:sp>
    </p:spTree>
    <p:extLst>
      <p:ext uri="{BB962C8B-B14F-4D97-AF65-F5344CB8AC3E}">
        <p14:creationId xmlns:p14="http://schemas.microsoft.com/office/powerpoint/2010/main" val="4182540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C308546-EB36-41DB-977D-0E016F633FF6}" type="datetimeFigureOut">
              <a:rPr lang="en-US" smtClean="0"/>
              <a:t>5/16/2023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9314213-8C12-4684-894A-DA904541ACED}" type="slidenum">
              <a:rPr lang="en-US" smtClean="0"/>
              <a:t>‹#›</a:t>
            </a:fld>
            <a:endParaRPr lang="en-US" dirty="0"/>
          </a:p>
        </p:txBody>
      </p:sp>
    </p:spTree>
    <p:extLst>
      <p:ext uri="{BB962C8B-B14F-4D97-AF65-F5344CB8AC3E}">
        <p14:creationId xmlns:p14="http://schemas.microsoft.com/office/powerpoint/2010/main" val="690674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1759C14C-CDAF-4913-AB42-ADB572F107E2}" type="slidenum">
              <a:rPr lang="en-US" smtClean="0"/>
              <a:pPr>
                <a:defRPr/>
              </a:pPr>
              <a:t>2</a:t>
            </a:fld>
            <a:endParaRPr lang="en-US" dirty="0"/>
          </a:p>
        </p:txBody>
      </p:sp>
    </p:spTree>
    <p:extLst>
      <p:ext uri="{BB962C8B-B14F-4D97-AF65-F5344CB8AC3E}">
        <p14:creationId xmlns:p14="http://schemas.microsoft.com/office/powerpoint/2010/main" val="49836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1759C14C-CDAF-4913-AB42-ADB572F107E2}" type="slidenum">
              <a:rPr lang="en-US" smtClean="0"/>
              <a:pPr>
                <a:defRPr/>
              </a:pPr>
              <a:t>3</a:t>
            </a:fld>
            <a:endParaRPr lang="en-US" dirty="0"/>
          </a:p>
        </p:txBody>
      </p:sp>
    </p:spTree>
    <p:extLst>
      <p:ext uri="{BB962C8B-B14F-4D97-AF65-F5344CB8AC3E}">
        <p14:creationId xmlns:p14="http://schemas.microsoft.com/office/powerpoint/2010/main" val="3422852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1759C14C-CDAF-4913-AB42-ADB572F107E2}" type="slidenum">
              <a:rPr lang="en-US" smtClean="0"/>
              <a:pPr>
                <a:defRPr/>
              </a:pPr>
              <a:t>4</a:t>
            </a:fld>
            <a:endParaRPr lang="en-US" dirty="0"/>
          </a:p>
        </p:txBody>
      </p:sp>
    </p:spTree>
    <p:extLst>
      <p:ext uri="{BB962C8B-B14F-4D97-AF65-F5344CB8AC3E}">
        <p14:creationId xmlns:p14="http://schemas.microsoft.com/office/powerpoint/2010/main" val="3338421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1759C14C-CDAF-4913-AB42-ADB572F107E2}" type="slidenum">
              <a:rPr lang="en-US" smtClean="0"/>
              <a:pPr>
                <a:defRPr/>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1759C14C-CDAF-4913-AB42-ADB572F107E2}" type="slidenum">
              <a:rPr lang="en-US" smtClean="0"/>
              <a:pPr>
                <a:defRPr/>
              </a:pPr>
              <a:t>6</a:t>
            </a:fld>
            <a:endParaRPr lang="en-US" dirty="0"/>
          </a:p>
        </p:txBody>
      </p:sp>
    </p:spTree>
    <p:extLst>
      <p:ext uri="{BB962C8B-B14F-4D97-AF65-F5344CB8AC3E}">
        <p14:creationId xmlns:p14="http://schemas.microsoft.com/office/powerpoint/2010/main" val="378084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1759C14C-CDAF-4913-AB42-ADB572F107E2}" type="slidenum">
              <a:rPr lang="en-US" smtClean="0"/>
              <a:pPr>
                <a:defRPr/>
              </a:pPr>
              <a:t>17</a:t>
            </a:fld>
            <a:endParaRPr lang="en-US" dirty="0"/>
          </a:p>
        </p:txBody>
      </p:sp>
    </p:spTree>
    <p:extLst>
      <p:ext uri="{BB962C8B-B14F-4D97-AF65-F5344CB8AC3E}">
        <p14:creationId xmlns:p14="http://schemas.microsoft.com/office/powerpoint/2010/main" val="2373706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59783" y="2844801"/>
            <a:ext cx="3209233" cy="962180"/>
          </a:xfrm>
          <a:prstGeom prst="rect">
            <a:avLst/>
          </a:prstGeom>
        </p:spPr>
        <p:txBody>
          <a:bodyPr anchor="b"/>
          <a:lstStyle>
            <a:lvl1pPr algn="ctr">
              <a:defRPr sz="3100" baseline="0"/>
            </a:lvl1pPr>
          </a:lstStyle>
          <a:p>
            <a:r>
              <a:rPr lang="en-US" dirty="0"/>
              <a:t>Cover Slide Option #2</a:t>
            </a:r>
          </a:p>
        </p:txBody>
      </p:sp>
      <p:sp>
        <p:nvSpPr>
          <p:cNvPr id="8" name="Subtitle 2"/>
          <p:cNvSpPr>
            <a:spLocks noGrp="1"/>
          </p:cNvSpPr>
          <p:nvPr>
            <p:ph type="subTitle" idx="1" hasCustomPrompt="1"/>
          </p:nvPr>
        </p:nvSpPr>
        <p:spPr>
          <a:xfrm>
            <a:off x="859783" y="4344557"/>
            <a:ext cx="3209233" cy="423862"/>
          </a:xfrm>
          <a:prstGeom prst="rect">
            <a:avLst/>
          </a:prstGeo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Tree>
    <p:extLst>
      <p:ext uri="{BB962C8B-B14F-4D97-AF65-F5344CB8AC3E}">
        <p14:creationId xmlns:p14="http://schemas.microsoft.com/office/powerpoint/2010/main" val="112306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F976-BF8A-C0DB-D9C8-76A947FFE19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98AAEDE-857A-B0D3-7BE7-B98231B57F4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EF50DBE-EAC6-43D1-5013-35AC57DC5938}"/>
              </a:ext>
            </a:extLst>
          </p:cNvPr>
          <p:cNvSpPr>
            <a:spLocks noGrp="1"/>
          </p:cNvSpPr>
          <p:nvPr>
            <p:ph type="dt" sz="half" idx="10"/>
          </p:nvPr>
        </p:nvSpPr>
        <p:spPr/>
        <p:txBody>
          <a:bodyPr/>
          <a:lstStyle/>
          <a:p>
            <a:fld id="{ED09F95E-148D-429F-8664-EA1945890808}" type="datetimeFigureOut">
              <a:rPr lang="en-US" smtClean="0"/>
              <a:t>5/16/2023</a:t>
            </a:fld>
            <a:endParaRPr lang="en-US" dirty="0"/>
          </a:p>
        </p:txBody>
      </p:sp>
      <p:sp>
        <p:nvSpPr>
          <p:cNvPr id="5" name="Footer Placeholder 4">
            <a:extLst>
              <a:ext uri="{FF2B5EF4-FFF2-40B4-BE49-F238E27FC236}">
                <a16:creationId xmlns:a16="http://schemas.microsoft.com/office/drawing/2014/main" id="{E53891A9-4E8C-7488-616B-79FBB9CC41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535B44-18A4-20B1-23FE-6A5F7F347DEE}"/>
              </a:ext>
            </a:extLst>
          </p:cNvPr>
          <p:cNvSpPr>
            <a:spLocks noGrp="1"/>
          </p:cNvSpPr>
          <p:nvPr>
            <p:ph type="sldNum" sz="quarter" idx="12"/>
          </p:nvPr>
        </p:nvSpPr>
        <p:spPr/>
        <p:txBody>
          <a:bodyPr/>
          <a:lstStyle/>
          <a:p>
            <a:fld id="{749D15E9-49B7-4451-8548-4E111158F374}" type="slidenum">
              <a:rPr lang="en-US" smtClean="0"/>
              <a:t>‹#›</a:t>
            </a:fld>
            <a:endParaRPr lang="en-US" dirty="0"/>
          </a:p>
        </p:txBody>
      </p:sp>
    </p:spTree>
    <p:extLst>
      <p:ext uri="{BB962C8B-B14F-4D97-AF65-F5344CB8AC3E}">
        <p14:creationId xmlns:p14="http://schemas.microsoft.com/office/powerpoint/2010/main" val="293459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3"/>
            <a:ext cx="2057400" cy="365125"/>
          </a:xfrm>
          <a:prstGeom prst="rect">
            <a:avLst/>
          </a:prstGeom>
        </p:spPr>
        <p:txBody>
          <a:bodyPr/>
          <a:lstStyle>
            <a:lvl1pPr>
              <a:defRPr>
                <a:latin typeface="HelveticaNeueLT Com 55 Roman" panose="020B0604020202020204" pitchFamily="34" charset="0"/>
              </a:defRPr>
            </a:lvl1pPr>
          </a:lstStyle>
          <a:p>
            <a:fld id="{348EAB29-8E02-43FA-89B1-8C6BA1E3DBD1}" type="datetimeFigureOut">
              <a:rPr lang="en-US" smtClean="0"/>
              <a:pPr/>
              <a:t>5/16/2023</a:t>
            </a:fld>
            <a:endParaRPr lang="en-US" dirty="0"/>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lvl1pPr>
              <a:defRPr>
                <a:latin typeface="HelveticaNeueLT Com 55 Roman"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lvl1pPr>
              <a:defRPr>
                <a:latin typeface="HelveticaNeueLT Com 55 Roman" panose="020B0604020202020204" pitchFamily="34" charset="0"/>
              </a:defRPr>
            </a:lvl1pPr>
          </a:lstStyle>
          <a:p>
            <a:fld id="{CBFAC968-99DC-4A50-9679-463617D7C685}" type="slidenum">
              <a:rPr lang="en-US" smtClean="0"/>
              <a:pPr/>
              <a:t>‹#›</a:t>
            </a:fld>
            <a:endParaRPr lang="en-US" dirty="0"/>
          </a:p>
        </p:txBody>
      </p:sp>
      <p:sp>
        <p:nvSpPr>
          <p:cNvPr id="15" name="Title 1"/>
          <p:cNvSpPr>
            <a:spLocks noGrp="1"/>
          </p:cNvSpPr>
          <p:nvPr>
            <p:ph type="ctrTitle" hasCustomPrompt="1"/>
          </p:nvPr>
        </p:nvSpPr>
        <p:spPr>
          <a:xfrm>
            <a:off x="859783" y="2844801"/>
            <a:ext cx="3209233" cy="962180"/>
          </a:xfrm>
          <a:prstGeom prst="rect">
            <a:avLst/>
          </a:prstGeom>
        </p:spPr>
        <p:txBody>
          <a:bodyPr anchor="b"/>
          <a:lstStyle>
            <a:lvl1pPr algn="ctr">
              <a:defRPr sz="3100" baseline="0"/>
            </a:lvl1pPr>
          </a:lstStyle>
          <a:p>
            <a:r>
              <a:rPr lang="en-US" dirty="0"/>
              <a:t>Cover Slide Option #2</a:t>
            </a:r>
          </a:p>
        </p:txBody>
      </p:sp>
      <p:sp>
        <p:nvSpPr>
          <p:cNvPr id="16" name="Subtitle 2"/>
          <p:cNvSpPr>
            <a:spLocks noGrp="1"/>
          </p:cNvSpPr>
          <p:nvPr>
            <p:ph type="subTitle" idx="1" hasCustomPrompt="1"/>
          </p:nvPr>
        </p:nvSpPr>
        <p:spPr>
          <a:xfrm>
            <a:off x="859783" y="4344557"/>
            <a:ext cx="3209233" cy="423862"/>
          </a:xfrm>
          <a:prstGeom prst="rect">
            <a:avLst/>
          </a:prstGeo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Tree>
    <p:extLst>
      <p:ext uri="{BB962C8B-B14F-4D97-AF65-F5344CB8AC3E}">
        <p14:creationId xmlns:p14="http://schemas.microsoft.com/office/powerpoint/2010/main" val="746181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26825" y="1098710"/>
            <a:ext cx="7379927" cy="579194"/>
          </a:xfrm>
          <a:prstGeom prst="rect">
            <a:avLst/>
          </a:prstGeom>
        </p:spPr>
        <p:txBody>
          <a:bodyPr anchor="b">
            <a:normAutofit/>
          </a:bodyPr>
          <a:lstStyle>
            <a:lvl1pPr algn="l">
              <a:defRPr sz="3400" b="1"/>
            </a:lvl1pPr>
          </a:lstStyle>
          <a:p>
            <a:r>
              <a:rPr lang="en-US" dirty="0"/>
              <a:t>Header Goes Here</a:t>
            </a:r>
          </a:p>
        </p:txBody>
      </p:sp>
      <p:sp>
        <p:nvSpPr>
          <p:cNvPr id="14" name="Text Placeholder 2"/>
          <p:cNvSpPr>
            <a:spLocks noGrp="1"/>
          </p:cNvSpPr>
          <p:nvPr>
            <p:ph type="body" idx="10" hasCustomPrompt="1"/>
          </p:nvPr>
        </p:nvSpPr>
        <p:spPr>
          <a:xfrm>
            <a:off x="926825" y="1741898"/>
            <a:ext cx="7379927" cy="483696"/>
          </a:xfrm>
          <a:prstGeom prst="rect">
            <a:avLst/>
          </a:prstGeom>
        </p:spPr>
        <p:txBody>
          <a:bodyPr anchor="b"/>
          <a:lstStyle>
            <a:lvl1pPr marL="0" indent="0">
              <a:buNone/>
              <a:defRPr sz="22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 Goes Here</a:t>
            </a:r>
          </a:p>
        </p:txBody>
      </p:sp>
      <p:sp>
        <p:nvSpPr>
          <p:cNvPr id="17" name="Content Placeholder 2"/>
          <p:cNvSpPr>
            <a:spLocks noGrp="1"/>
          </p:cNvSpPr>
          <p:nvPr>
            <p:ph sz="half" idx="1" hasCustomPrompt="1"/>
          </p:nvPr>
        </p:nvSpPr>
        <p:spPr>
          <a:xfrm>
            <a:off x="926825" y="2340388"/>
            <a:ext cx="7379927" cy="2111499"/>
          </a:xfrm>
          <a:prstGeom prst="rect">
            <a:avLst/>
          </a:prstGeom>
        </p:spPr>
        <p:txBody>
          <a:bodyPr/>
          <a:lstStyle>
            <a:lvl1pPr marL="342900" indent="-342900">
              <a:buFont typeface="Arial" panose="020B0604020202020204" pitchFamily="34" charset="0"/>
              <a:buChar char="•"/>
              <a:defRPr sz="2000" b="0" baseline="0">
                <a:solidFill>
                  <a:srgbClr val="6D6E71"/>
                </a:solidFill>
                <a:latin typeface="HelveticaNeueLT Com 55 Roman" panose="020B0604020202020204" pitchFamily="34" charset="0"/>
              </a:defRPr>
            </a:lvl1pPr>
            <a:lvl2pPr>
              <a:defRPr sz="220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Body copy or text goes here. Always left-align body copy, text or bullets with headers.  Keep copy to a minimum; give elements room to breathe.  Focus on visuals to help tell your story.</a:t>
            </a:r>
          </a:p>
        </p:txBody>
      </p:sp>
    </p:spTree>
    <p:extLst>
      <p:ext uri="{BB962C8B-B14F-4D97-AF65-F5344CB8AC3E}">
        <p14:creationId xmlns:p14="http://schemas.microsoft.com/office/powerpoint/2010/main" val="24420352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926825" y="1098710"/>
            <a:ext cx="7379927" cy="579194"/>
          </a:xfrm>
          <a:prstGeom prst="rect">
            <a:avLst/>
          </a:prstGeom>
        </p:spPr>
        <p:txBody>
          <a:bodyPr anchor="b">
            <a:normAutofit/>
          </a:bodyPr>
          <a:lstStyle>
            <a:lvl1pPr algn="l">
              <a:defRPr sz="3400" b="1"/>
            </a:lvl1pPr>
          </a:lstStyle>
          <a:p>
            <a:r>
              <a:rPr lang="en-US" dirty="0"/>
              <a:t>Header Goes Here</a:t>
            </a:r>
          </a:p>
        </p:txBody>
      </p:sp>
      <p:sp>
        <p:nvSpPr>
          <p:cNvPr id="12" name="Content Placeholder 2"/>
          <p:cNvSpPr>
            <a:spLocks noGrp="1"/>
          </p:cNvSpPr>
          <p:nvPr>
            <p:ph sz="half" idx="1" hasCustomPrompt="1"/>
          </p:nvPr>
        </p:nvSpPr>
        <p:spPr>
          <a:xfrm>
            <a:off x="926825" y="2340388"/>
            <a:ext cx="7379927" cy="2111499"/>
          </a:xfrm>
          <a:prstGeom prst="rect">
            <a:avLst/>
          </a:prstGeom>
        </p:spPr>
        <p:txBody>
          <a:bodyPr/>
          <a:lstStyle>
            <a:lvl1pPr marL="342900" indent="-342900">
              <a:buFont typeface="Arial" panose="020B0604020202020204" pitchFamily="34" charset="0"/>
              <a:buChar char="•"/>
              <a:defRPr sz="2000" b="0" baseline="0">
                <a:solidFill>
                  <a:srgbClr val="6D6E71"/>
                </a:solidFill>
                <a:latin typeface="HelveticaNeueLT Com 55 Roman" panose="020B0604020202020204" pitchFamily="34" charset="0"/>
              </a:defRPr>
            </a:lvl1pPr>
            <a:lvl2pPr>
              <a:defRPr sz="220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Body copy or text goes here. Always left-align body copy, text or bullets with headers.  Keep copy to a minimum; give elements room to breathe.  Focus on visuals to help tell your story.</a:t>
            </a:r>
          </a:p>
        </p:txBody>
      </p:sp>
      <p:sp>
        <p:nvSpPr>
          <p:cNvPr id="13" name="Text Placeholder 2"/>
          <p:cNvSpPr>
            <a:spLocks noGrp="1"/>
          </p:cNvSpPr>
          <p:nvPr>
            <p:ph type="body" idx="10" hasCustomPrompt="1"/>
          </p:nvPr>
        </p:nvSpPr>
        <p:spPr>
          <a:xfrm>
            <a:off x="926825" y="1741898"/>
            <a:ext cx="7379927" cy="483696"/>
          </a:xfrm>
          <a:prstGeom prst="rect">
            <a:avLst/>
          </a:prstGeom>
        </p:spPr>
        <p:txBody>
          <a:bodyPr anchor="b"/>
          <a:lstStyle>
            <a:lvl1pPr marL="0" indent="0">
              <a:buNone/>
              <a:defRPr sz="22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 Goes Here</a:t>
            </a:r>
          </a:p>
        </p:txBody>
      </p:sp>
    </p:spTree>
    <p:extLst>
      <p:ext uri="{BB962C8B-B14F-4D97-AF65-F5344CB8AC3E}">
        <p14:creationId xmlns:p14="http://schemas.microsoft.com/office/powerpoint/2010/main" val="12060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08371" y="1132845"/>
            <a:ext cx="3888915" cy="875985"/>
          </a:xfrm>
          <a:prstGeom prst="rect">
            <a:avLst/>
          </a:prstGeom>
        </p:spPr>
        <p:txBody>
          <a:bodyPr anchor="b">
            <a:normAutofit/>
          </a:bodyPr>
          <a:lstStyle>
            <a:lvl1pPr algn="l">
              <a:defRPr sz="2600" b="1" baseline="0">
                <a:solidFill>
                  <a:srgbClr val="085694"/>
                </a:solidFill>
                <a:latin typeface="ITC Avant Garde Std Md" panose="020B0602020202020204" pitchFamily="34" charset="0"/>
              </a:defRPr>
            </a:lvl1pPr>
          </a:lstStyle>
          <a:p>
            <a:r>
              <a:rPr lang="en-US" dirty="0"/>
              <a:t>Header Goes Here &amp; Can Be Two Lines</a:t>
            </a:r>
          </a:p>
        </p:txBody>
      </p:sp>
      <p:sp>
        <p:nvSpPr>
          <p:cNvPr id="12" name="Text Placeholder 2"/>
          <p:cNvSpPr>
            <a:spLocks noGrp="1"/>
          </p:cNvSpPr>
          <p:nvPr>
            <p:ph type="body" idx="13" hasCustomPrompt="1"/>
          </p:nvPr>
        </p:nvSpPr>
        <p:spPr>
          <a:xfrm>
            <a:off x="908371" y="2190484"/>
            <a:ext cx="3888915" cy="1005291"/>
          </a:xfrm>
          <a:prstGeom prst="rect">
            <a:avLst/>
          </a:prstGeom>
        </p:spPr>
        <p:txBody>
          <a:bodyPr anchor="b"/>
          <a:lstStyle>
            <a:lvl1pPr marL="0" indent="0">
              <a:buNone/>
              <a:defRPr sz="2000" b="1">
                <a:solidFill>
                  <a:srgbClr val="1C6F47"/>
                </a:solidFill>
                <a:latin typeface="HelveticaNeueLT Com 55 Roman"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Blue/Green are preferable for headers but black is acceptable</a:t>
            </a:r>
          </a:p>
        </p:txBody>
      </p:sp>
      <p:sp>
        <p:nvSpPr>
          <p:cNvPr id="20" name="Content Placeholder 2"/>
          <p:cNvSpPr>
            <a:spLocks noGrp="1"/>
          </p:cNvSpPr>
          <p:nvPr>
            <p:ph sz="half" idx="1" hasCustomPrompt="1"/>
          </p:nvPr>
        </p:nvSpPr>
        <p:spPr>
          <a:xfrm>
            <a:off x="908371" y="3377429"/>
            <a:ext cx="3888915" cy="2111499"/>
          </a:xfrm>
          <a:prstGeom prst="rect">
            <a:avLst/>
          </a:prstGeom>
        </p:spPr>
        <p:txBody>
          <a:bodyPr/>
          <a:lstStyle>
            <a:lvl1pPr marL="342900" indent="-342900">
              <a:buFont typeface="Arial" panose="020B0604020202020204" pitchFamily="34" charset="0"/>
              <a:buChar char="•"/>
              <a:defRPr sz="1600" b="0" baseline="0">
                <a:solidFill>
                  <a:srgbClr val="6D6E71"/>
                </a:solidFill>
                <a:latin typeface="HelveticaNeueLT Com 55 Roman" panose="020B0604020202020204" pitchFamily="34" charset="0"/>
              </a:defRPr>
            </a:lvl1pPr>
            <a:lvl2pPr>
              <a:defRPr sz="220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This is how a slide can look when images are placed to the right.  Body copy or text goes here.  Always left-align body copy, text or bullets with headers.  Keep copy to a minimum.  Focus on visuals to help tell your story.</a:t>
            </a:r>
          </a:p>
          <a:p>
            <a:pPr lvl="0"/>
            <a:endParaRPr lang="en-US" dirty="0"/>
          </a:p>
        </p:txBody>
      </p:sp>
    </p:spTree>
    <p:extLst>
      <p:ext uri="{BB962C8B-B14F-4D97-AF65-F5344CB8AC3E}">
        <p14:creationId xmlns:p14="http://schemas.microsoft.com/office/powerpoint/2010/main" val="26795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2"/>
            <a:ext cx="7671288" cy="365125"/>
          </a:xfrm>
          <a:prstGeom prst="rect">
            <a:avLst/>
          </a:prstGeom>
        </p:spPr>
        <p:txBody>
          <a:bodyPr/>
          <a:lstStyle/>
          <a:p>
            <a:fld id="{4403AFA0-08CA-459F-8665-A355DA34C72B}" type="datetimeFigureOut">
              <a:rPr lang="en-US" smtClean="0"/>
              <a:t>5/16/2023</a:t>
            </a:fld>
            <a:endParaRPr lang="en-US" dirty="0"/>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3613046D-D10B-4B56-85B3-A5F1153EB449}" type="slidenum">
              <a:rPr lang="en-US" smtClean="0"/>
              <a:t>‹#›</a:t>
            </a:fld>
            <a:endParaRPr lang="en-US" dirty="0"/>
          </a:p>
        </p:txBody>
      </p:sp>
      <p:sp>
        <p:nvSpPr>
          <p:cNvPr id="8" name="Title 1"/>
          <p:cNvSpPr>
            <a:spLocks noGrp="1"/>
          </p:cNvSpPr>
          <p:nvPr>
            <p:ph type="ctrTitle" hasCustomPrompt="1"/>
          </p:nvPr>
        </p:nvSpPr>
        <p:spPr>
          <a:xfrm>
            <a:off x="908371" y="1132845"/>
            <a:ext cx="3888915" cy="875985"/>
          </a:xfrm>
          <a:prstGeom prst="rect">
            <a:avLst/>
          </a:prstGeom>
        </p:spPr>
        <p:txBody>
          <a:bodyPr anchor="b">
            <a:normAutofit/>
          </a:bodyPr>
          <a:lstStyle>
            <a:lvl1pPr algn="l">
              <a:defRPr sz="2600" b="1" baseline="0">
                <a:solidFill>
                  <a:srgbClr val="085694"/>
                </a:solidFill>
                <a:latin typeface="ITC Avant Garde Std Md" panose="020B0602020202020204" pitchFamily="34" charset="0"/>
              </a:defRPr>
            </a:lvl1pPr>
          </a:lstStyle>
          <a:p>
            <a:r>
              <a:rPr lang="en-US" dirty="0"/>
              <a:t>Header Goes Here &amp; Can Be Two Lines</a:t>
            </a:r>
          </a:p>
        </p:txBody>
      </p:sp>
      <p:sp>
        <p:nvSpPr>
          <p:cNvPr id="9" name="Text Placeholder 2"/>
          <p:cNvSpPr>
            <a:spLocks noGrp="1"/>
          </p:cNvSpPr>
          <p:nvPr>
            <p:ph type="body" idx="13" hasCustomPrompt="1"/>
          </p:nvPr>
        </p:nvSpPr>
        <p:spPr>
          <a:xfrm>
            <a:off x="908371" y="2190484"/>
            <a:ext cx="3888915" cy="1005291"/>
          </a:xfrm>
          <a:prstGeom prst="rect">
            <a:avLst/>
          </a:prstGeom>
        </p:spPr>
        <p:txBody>
          <a:bodyPr anchor="b"/>
          <a:lstStyle>
            <a:lvl1pPr marL="0" indent="0">
              <a:buNone/>
              <a:defRPr sz="2000" b="1">
                <a:solidFill>
                  <a:srgbClr val="1C6F47"/>
                </a:solidFill>
                <a:latin typeface="HelveticaNeueLT Com 55 Roman"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Blue/Green are preferable for headers but black is acceptable</a:t>
            </a:r>
          </a:p>
        </p:txBody>
      </p:sp>
      <p:sp>
        <p:nvSpPr>
          <p:cNvPr id="10" name="Content Placeholder 2"/>
          <p:cNvSpPr>
            <a:spLocks noGrp="1"/>
          </p:cNvSpPr>
          <p:nvPr>
            <p:ph sz="half" idx="1" hasCustomPrompt="1"/>
          </p:nvPr>
        </p:nvSpPr>
        <p:spPr>
          <a:xfrm>
            <a:off x="908371" y="3377429"/>
            <a:ext cx="3888915" cy="2111499"/>
          </a:xfrm>
          <a:prstGeom prst="rect">
            <a:avLst/>
          </a:prstGeom>
        </p:spPr>
        <p:txBody>
          <a:bodyPr/>
          <a:lstStyle>
            <a:lvl1pPr marL="342900" indent="-342900">
              <a:buFont typeface="Arial" panose="020B0604020202020204" pitchFamily="34" charset="0"/>
              <a:buChar char="•"/>
              <a:defRPr sz="1600" b="0" baseline="0">
                <a:solidFill>
                  <a:srgbClr val="6D6E71"/>
                </a:solidFill>
                <a:latin typeface="HelveticaNeueLT Com 55 Roman" panose="020B0604020202020204" pitchFamily="34" charset="0"/>
              </a:defRPr>
            </a:lvl1pPr>
            <a:lvl2pPr>
              <a:defRPr sz="220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This is how a slide can look when images are placed to the right.  Body copy or text goes here.  Always left-align body copy, text or bullets with headers.  Keep copy to a minimum.  Focus on visuals to help tell your story.</a:t>
            </a:r>
          </a:p>
          <a:p>
            <a:pPr lvl="0"/>
            <a:endParaRPr lang="en-US" dirty="0"/>
          </a:p>
        </p:txBody>
      </p:sp>
    </p:spTree>
    <p:extLst>
      <p:ext uri="{BB962C8B-B14F-4D97-AF65-F5344CB8AC3E}">
        <p14:creationId xmlns:p14="http://schemas.microsoft.com/office/powerpoint/2010/main" val="3820424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14400" y="1116593"/>
            <a:ext cx="7403643" cy="579194"/>
          </a:xfrm>
          <a:prstGeom prst="rect">
            <a:avLst/>
          </a:prstGeom>
        </p:spPr>
        <p:txBody>
          <a:bodyPr anchor="b">
            <a:normAutofit/>
          </a:bodyPr>
          <a:lstStyle>
            <a:lvl1pPr algn="l">
              <a:defRPr sz="3200" b="1" baseline="0">
                <a:solidFill>
                  <a:srgbClr val="085694"/>
                </a:solidFill>
                <a:latin typeface="ITC Avant Garde Std Md" panose="020B0602020202020204" pitchFamily="34" charset="0"/>
              </a:defRPr>
            </a:lvl1pPr>
          </a:lstStyle>
          <a:p>
            <a:r>
              <a:rPr lang="en-US" dirty="0"/>
              <a:t>Headers Can Go Across the Slide</a:t>
            </a:r>
          </a:p>
        </p:txBody>
      </p:sp>
      <p:sp>
        <p:nvSpPr>
          <p:cNvPr id="13" name="Content Placeholder 2"/>
          <p:cNvSpPr>
            <a:spLocks noGrp="1"/>
          </p:cNvSpPr>
          <p:nvPr>
            <p:ph sz="half" idx="10" hasCustomPrompt="1"/>
          </p:nvPr>
        </p:nvSpPr>
        <p:spPr>
          <a:xfrm>
            <a:off x="939800" y="1939622"/>
            <a:ext cx="3888915" cy="2467278"/>
          </a:xfrm>
          <a:prstGeom prst="rect">
            <a:avLst/>
          </a:prstGeom>
        </p:spPr>
        <p:txBody>
          <a:bodyPr/>
          <a:lstStyle>
            <a:lvl1pPr marL="342900" indent="-342900">
              <a:buFont typeface="Arial" panose="020B0604020202020204" pitchFamily="34" charset="0"/>
              <a:buChar char="•"/>
              <a:defRPr sz="1600" b="0" baseline="0">
                <a:solidFill>
                  <a:srgbClr val="6D6E71"/>
                </a:solidFill>
                <a:latin typeface="HelveticaNeueLT Com 55 Roman" panose="020B0604020202020204" pitchFamily="34" charset="0"/>
              </a:defRPr>
            </a:lvl1pPr>
            <a:lvl2pPr>
              <a:defRPr sz="220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Body copy or text goes here. This is how a slide can look when images are placed to the right. Use bold or italics to emphasize a point. Always left-align body copy, text or bullets with headers.  Keep copy to a minimum. Focus on visuals to help tell your story. Align right side of images with the edge of the blue bar at the top.</a:t>
            </a:r>
          </a:p>
        </p:txBody>
      </p:sp>
    </p:spTree>
    <p:extLst>
      <p:ext uri="{BB962C8B-B14F-4D97-AF65-F5344CB8AC3E}">
        <p14:creationId xmlns:p14="http://schemas.microsoft.com/office/powerpoint/2010/main" val="79626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914400" y="1116593"/>
            <a:ext cx="7403643" cy="579194"/>
          </a:xfrm>
          <a:prstGeom prst="rect">
            <a:avLst/>
          </a:prstGeom>
        </p:spPr>
        <p:txBody>
          <a:bodyPr anchor="b">
            <a:normAutofit/>
          </a:bodyPr>
          <a:lstStyle>
            <a:lvl1pPr algn="l">
              <a:defRPr sz="3200" b="1" baseline="0">
                <a:solidFill>
                  <a:srgbClr val="085694"/>
                </a:solidFill>
                <a:latin typeface="ITC Avant Garde Std Md" panose="020B0602020202020204" pitchFamily="34" charset="0"/>
              </a:defRPr>
            </a:lvl1pPr>
          </a:lstStyle>
          <a:p>
            <a:r>
              <a:rPr lang="en-US" dirty="0"/>
              <a:t>Headers Can Go Across the Slide</a:t>
            </a:r>
          </a:p>
        </p:txBody>
      </p:sp>
      <p:sp>
        <p:nvSpPr>
          <p:cNvPr id="6" name="Content Placeholder 2"/>
          <p:cNvSpPr>
            <a:spLocks noGrp="1"/>
          </p:cNvSpPr>
          <p:nvPr>
            <p:ph sz="half" idx="10" hasCustomPrompt="1"/>
          </p:nvPr>
        </p:nvSpPr>
        <p:spPr>
          <a:xfrm>
            <a:off x="939800" y="1939622"/>
            <a:ext cx="3888915" cy="2467278"/>
          </a:xfrm>
          <a:prstGeom prst="rect">
            <a:avLst/>
          </a:prstGeom>
        </p:spPr>
        <p:txBody>
          <a:bodyPr/>
          <a:lstStyle>
            <a:lvl1pPr marL="342900" indent="-342900">
              <a:buFont typeface="Arial" panose="020B0604020202020204" pitchFamily="34" charset="0"/>
              <a:buChar char="•"/>
              <a:defRPr sz="1600" b="0" baseline="0">
                <a:solidFill>
                  <a:srgbClr val="6D6E71"/>
                </a:solidFill>
                <a:latin typeface="HelveticaNeueLT Com 55 Roman" panose="020B0604020202020204" pitchFamily="34" charset="0"/>
              </a:defRPr>
            </a:lvl1pPr>
            <a:lvl2pPr>
              <a:defRPr sz="220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Body copy or text goes here. This is how a slide can look when images are placed to the right. Use bold or italics to emphasize a point. Always left-align body copy, text or bullets with headers.  Keep copy to a minimum. Focus on visuals to help tell your story. Align right side of images with the edge of the blue bar at the top.</a:t>
            </a:r>
          </a:p>
        </p:txBody>
      </p:sp>
    </p:spTree>
    <p:extLst>
      <p:ext uri="{BB962C8B-B14F-4D97-AF65-F5344CB8AC3E}">
        <p14:creationId xmlns:p14="http://schemas.microsoft.com/office/powerpoint/2010/main" val="1598532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0043D-3855-43A3-B2D2-35A729036520}" type="datetimeFigureOut">
              <a:rPr lang="en-US" smtClean="0"/>
              <a:pPr/>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AA526D-D979-43EB-8E27-6CC33C0CF975}" type="slidenum">
              <a:rPr lang="en-US" smtClean="0"/>
              <a:pPr/>
              <a:t>‹#›</a:t>
            </a:fld>
            <a:endParaRPr lang="en-US" dirty="0"/>
          </a:p>
        </p:txBody>
      </p:sp>
    </p:spTree>
    <p:extLst>
      <p:ext uri="{BB962C8B-B14F-4D97-AF65-F5344CB8AC3E}">
        <p14:creationId xmlns:p14="http://schemas.microsoft.com/office/powerpoint/2010/main" val="17779528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7"/>
          <p:cNvSpPr/>
          <p:nvPr userDrawn="1"/>
        </p:nvSpPr>
        <p:spPr>
          <a:xfrm>
            <a:off x="2971800" y="228598"/>
            <a:ext cx="5943601" cy="228600"/>
          </a:xfrm>
          <a:custGeom>
            <a:avLst/>
            <a:gdLst/>
            <a:ahLst/>
            <a:cxnLst/>
            <a:rect l="l" t="t" r="r" b="b"/>
            <a:pathLst>
              <a:path w="961389" h="228600">
                <a:moveTo>
                  <a:pt x="0" y="228600"/>
                </a:moveTo>
                <a:lnTo>
                  <a:pt x="960983" y="228600"/>
                </a:lnTo>
                <a:lnTo>
                  <a:pt x="960983" y="0"/>
                </a:lnTo>
                <a:lnTo>
                  <a:pt x="0" y="0"/>
                </a:lnTo>
                <a:lnTo>
                  <a:pt x="0" y="228600"/>
                </a:lnTo>
                <a:close/>
              </a:path>
            </a:pathLst>
          </a:custGeom>
          <a:solidFill>
            <a:srgbClr val="035594"/>
          </a:solidFill>
        </p:spPr>
        <p:txBody>
          <a:bodyPr wrap="square" lIns="0" tIns="0" rIns="0" bIns="0" rtlCol="0"/>
          <a:lstStyle/>
          <a:p>
            <a:endParaRPr sz="1800" dirty="0"/>
          </a:p>
        </p:txBody>
      </p:sp>
      <p:sp>
        <p:nvSpPr>
          <p:cNvPr id="8" name="object 8"/>
          <p:cNvSpPr/>
          <p:nvPr userDrawn="1"/>
        </p:nvSpPr>
        <p:spPr>
          <a:xfrm>
            <a:off x="228600" y="228598"/>
            <a:ext cx="2667000" cy="228600"/>
          </a:xfrm>
          <a:custGeom>
            <a:avLst/>
            <a:gdLst/>
            <a:ahLst/>
            <a:cxnLst/>
            <a:rect l="l" t="t" r="r" b="b"/>
            <a:pathLst>
              <a:path w="2898140" h="228600">
                <a:moveTo>
                  <a:pt x="0" y="228600"/>
                </a:moveTo>
                <a:lnTo>
                  <a:pt x="2897784" y="228600"/>
                </a:lnTo>
                <a:lnTo>
                  <a:pt x="2897784" y="0"/>
                </a:lnTo>
                <a:lnTo>
                  <a:pt x="0" y="0"/>
                </a:lnTo>
                <a:lnTo>
                  <a:pt x="0" y="228600"/>
                </a:lnTo>
                <a:close/>
              </a:path>
            </a:pathLst>
          </a:custGeom>
          <a:solidFill>
            <a:srgbClr val="12784B"/>
          </a:solidFill>
        </p:spPr>
        <p:txBody>
          <a:bodyPr wrap="square" lIns="0" tIns="0" rIns="0" bIns="0" rtlCol="0"/>
          <a:lstStyle/>
          <a:p>
            <a:endParaRPr sz="1800" dirty="0"/>
          </a:p>
        </p:txBody>
      </p:sp>
    </p:spTree>
    <p:extLst>
      <p:ext uri="{BB962C8B-B14F-4D97-AF65-F5344CB8AC3E}">
        <p14:creationId xmlns:p14="http://schemas.microsoft.com/office/powerpoint/2010/main" val="81657395"/>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ctr" defTabSz="914400" rtl="0" eaLnBrk="1" latinLnBrk="0" hangingPunct="1">
        <a:lnSpc>
          <a:spcPct val="90000"/>
        </a:lnSpc>
        <a:spcBef>
          <a:spcPct val="0"/>
        </a:spcBef>
        <a:buNone/>
        <a:defRPr sz="3400" b="1" kern="1200">
          <a:solidFill>
            <a:srgbClr val="085694"/>
          </a:solidFill>
          <a:latin typeface="ITC Avant Garde Std Md" panose="020B0602020202020204"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1C6F47"/>
          </a:solidFill>
          <a:latin typeface="HelveticaNeueLT Com 55 Roman"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7"/>
          <p:cNvSpPr/>
          <p:nvPr userDrawn="1"/>
        </p:nvSpPr>
        <p:spPr>
          <a:xfrm>
            <a:off x="3116804" y="228600"/>
            <a:ext cx="5798597" cy="234888"/>
          </a:xfrm>
          <a:custGeom>
            <a:avLst/>
            <a:gdLst/>
            <a:ahLst/>
            <a:cxnLst/>
            <a:rect l="l" t="t" r="r" b="b"/>
            <a:pathLst>
              <a:path w="961389" h="228600">
                <a:moveTo>
                  <a:pt x="0" y="228600"/>
                </a:moveTo>
                <a:lnTo>
                  <a:pt x="960983" y="228600"/>
                </a:lnTo>
                <a:lnTo>
                  <a:pt x="960983" y="0"/>
                </a:lnTo>
                <a:lnTo>
                  <a:pt x="0" y="0"/>
                </a:lnTo>
                <a:lnTo>
                  <a:pt x="0" y="228600"/>
                </a:lnTo>
                <a:close/>
              </a:path>
            </a:pathLst>
          </a:custGeom>
          <a:solidFill>
            <a:srgbClr val="035594"/>
          </a:solidFill>
        </p:spPr>
        <p:txBody>
          <a:bodyPr wrap="square" lIns="0" tIns="0" rIns="0" bIns="0" rtlCol="0"/>
          <a:lstStyle/>
          <a:p>
            <a:endParaRPr sz="1800" dirty="0"/>
          </a:p>
        </p:txBody>
      </p:sp>
      <p:sp>
        <p:nvSpPr>
          <p:cNvPr id="8" name="object 8"/>
          <p:cNvSpPr/>
          <p:nvPr userDrawn="1"/>
        </p:nvSpPr>
        <p:spPr>
          <a:xfrm>
            <a:off x="1600200" y="234888"/>
            <a:ext cx="1447800" cy="228600"/>
          </a:xfrm>
          <a:custGeom>
            <a:avLst/>
            <a:gdLst/>
            <a:ahLst/>
            <a:cxnLst/>
            <a:rect l="l" t="t" r="r" b="b"/>
            <a:pathLst>
              <a:path w="2898140" h="228600">
                <a:moveTo>
                  <a:pt x="0" y="228600"/>
                </a:moveTo>
                <a:lnTo>
                  <a:pt x="2897784" y="228600"/>
                </a:lnTo>
                <a:lnTo>
                  <a:pt x="2897784" y="0"/>
                </a:lnTo>
                <a:lnTo>
                  <a:pt x="0" y="0"/>
                </a:lnTo>
                <a:lnTo>
                  <a:pt x="0" y="228600"/>
                </a:lnTo>
                <a:close/>
              </a:path>
            </a:pathLst>
          </a:custGeom>
          <a:solidFill>
            <a:srgbClr val="12784B"/>
          </a:solidFill>
        </p:spPr>
        <p:txBody>
          <a:bodyPr wrap="square" lIns="0" tIns="0" rIns="0" bIns="0" rtlCol="0"/>
          <a:lstStyle/>
          <a:p>
            <a:endParaRPr sz="1800"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601" y="228600"/>
            <a:ext cx="1295400" cy="614020"/>
          </a:xfrm>
          <a:prstGeom prst="rect">
            <a:avLst/>
          </a:prstGeom>
        </p:spPr>
      </p:pic>
    </p:spTree>
    <p:extLst>
      <p:ext uri="{BB962C8B-B14F-4D97-AF65-F5344CB8AC3E}">
        <p14:creationId xmlns:p14="http://schemas.microsoft.com/office/powerpoint/2010/main" val="2908708014"/>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3400" kern="1200">
          <a:solidFill>
            <a:srgbClr val="085694"/>
          </a:solidFill>
          <a:latin typeface="ITC Avant Garde Std Md" panose="020B06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1C6F47"/>
          </a:solidFill>
          <a:latin typeface="HelveticaNeueLT Com 55 Roman"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7"/>
          <p:cNvSpPr/>
          <p:nvPr userDrawn="1"/>
        </p:nvSpPr>
        <p:spPr>
          <a:xfrm>
            <a:off x="3116804" y="228600"/>
            <a:ext cx="5798597" cy="234888"/>
          </a:xfrm>
          <a:custGeom>
            <a:avLst/>
            <a:gdLst/>
            <a:ahLst/>
            <a:cxnLst/>
            <a:rect l="l" t="t" r="r" b="b"/>
            <a:pathLst>
              <a:path w="961389" h="228600">
                <a:moveTo>
                  <a:pt x="0" y="228600"/>
                </a:moveTo>
                <a:lnTo>
                  <a:pt x="960983" y="228600"/>
                </a:lnTo>
                <a:lnTo>
                  <a:pt x="960983" y="0"/>
                </a:lnTo>
                <a:lnTo>
                  <a:pt x="0" y="0"/>
                </a:lnTo>
                <a:lnTo>
                  <a:pt x="0" y="228600"/>
                </a:lnTo>
                <a:close/>
              </a:path>
            </a:pathLst>
          </a:custGeom>
          <a:solidFill>
            <a:srgbClr val="035594"/>
          </a:solidFill>
        </p:spPr>
        <p:txBody>
          <a:bodyPr wrap="square" lIns="0" tIns="0" rIns="0" bIns="0" rtlCol="0"/>
          <a:lstStyle/>
          <a:p>
            <a:endParaRPr sz="1800" dirty="0"/>
          </a:p>
        </p:txBody>
      </p:sp>
      <p:sp>
        <p:nvSpPr>
          <p:cNvPr id="8" name="object 8"/>
          <p:cNvSpPr/>
          <p:nvPr userDrawn="1"/>
        </p:nvSpPr>
        <p:spPr>
          <a:xfrm>
            <a:off x="1600200" y="234888"/>
            <a:ext cx="1447800" cy="228600"/>
          </a:xfrm>
          <a:custGeom>
            <a:avLst/>
            <a:gdLst/>
            <a:ahLst/>
            <a:cxnLst/>
            <a:rect l="l" t="t" r="r" b="b"/>
            <a:pathLst>
              <a:path w="2898140" h="228600">
                <a:moveTo>
                  <a:pt x="0" y="228600"/>
                </a:moveTo>
                <a:lnTo>
                  <a:pt x="2897784" y="228600"/>
                </a:lnTo>
                <a:lnTo>
                  <a:pt x="2897784" y="0"/>
                </a:lnTo>
                <a:lnTo>
                  <a:pt x="0" y="0"/>
                </a:lnTo>
                <a:lnTo>
                  <a:pt x="0" y="228600"/>
                </a:lnTo>
                <a:close/>
              </a:path>
            </a:pathLst>
          </a:custGeom>
          <a:solidFill>
            <a:srgbClr val="12784B"/>
          </a:solidFill>
        </p:spPr>
        <p:txBody>
          <a:bodyPr wrap="square" lIns="0" tIns="0" rIns="0" bIns="0" rtlCol="0"/>
          <a:lstStyle/>
          <a:p>
            <a:endParaRPr sz="1800"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601" y="228600"/>
            <a:ext cx="1295400" cy="614020"/>
          </a:xfrm>
          <a:prstGeom prst="rect">
            <a:avLst/>
          </a:prstGeom>
        </p:spPr>
      </p:pic>
    </p:spTree>
    <p:extLst>
      <p:ext uri="{BB962C8B-B14F-4D97-AF65-F5344CB8AC3E}">
        <p14:creationId xmlns:p14="http://schemas.microsoft.com/office/powerpoint/2010/main" val="3598667623"/>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7"/>
          <p:cNvSpPr/>
          <p:nvPr userDrawn="1"/>
        </p:nvSpPr>
        <p:spPr>
          <a:xfrm>
            <a:off x="3116804" y="228600"/>
            <a:ext cx="5798597" cy="234888"/>
          </a:xfrm>
          <a:custGeom>
            <a:avLst/>
            <a:gdLst/>
            <a:ahLst/>
            <a:cxnLst/>
            <a:rect l="l" t="t" r="r" b="b"/>
            <a:pathLst>
              <a:path w="961389" h="228600">
                <a:moveTo>
                  <a:pt x="0" y="228600"/>
                </a:moveTo>
                <a:lnTo>
                  <a:pt x="960983" y="228600"/>
                </a:lnTo>
                <a:lnTo>
                  <a:pt x="960983" y="0"/>
                </a:lnTo>
                <a:lnTo>
                  <a:pt x="0" y="0"/>
                </a:lnTo>
                <a:lnTo>
                  <a:pt x="0" y="228600"/>
                </a:lnTo>
                <a:close/>
              </a:path>
            </a:pathLst>
          </a:custGeom>
          <a:solidFill>
            <a:srgbClr val="035594"/>
          </a:solidFill>
        </p:spPr>
        <p:txBody>
          <a:bodyPr wrap="square" lIns="0" tIns="0" rIns="0" bIns="0" rtlCol="0"/>
          <a:lstStyle/>
          <a:p>
            <a:endParaRPr sz="1800" dirty="0"/>
          </a:p>
        </p:txBody>
      </p:sp>
      <p:sp>
        <p:nvSpPr>
          <p:cNvPr id="8" name="object 8"/>
          <p:cNvSpPr/>
          <p:nvPr userDrawn="1"/>
        </p:nvSpPr>
        <p:spPr>
          <a:xfrm>
            <a:off x="1600200" y="234888"/>
            <a:ext cx="1447800" cy="228600"/>
          </a:xfrm>
          <a:custGeom>
            <a:avLst/>
            <a:gdLst/>
            <a:ahLst/>
            <a:cxnLst/>
            <a:rect l="l" t="t" r="r" b="b"/>
            <a:pathLst>
              <a:path w="2898140" h="228600">
                <a:moveTo>
                  <a:pt x="0" y="228600"/>
                </a:moveTo>
                <a:lnTo>
                  <a:pt x="2897784" y="228600"/>
                </a:lnTo>
                <a:lnTo>
                  <a:pt x="2897784" y="0"/>
                </a:lnTo>
                <a:lnTo>
                  <a:pt x="0" y="0"/>
                </a:lnTo>
                <a:lnTo>
                  <a:pt x="0" y="228600"/>
                </a:lnTo>
                <a:close/>
              </a:path>
            </a:pathLst>
          </a:custGeom>
          <a:solidFill>
            <a:srgbClr val="12784B"/>
          </a:solidFill>
        </p:spPr>
        <p:txBody>
          <a:bodyPr wrap="square" lIns="0" tIns="0" rIns="0" bIns="0" rtlCol="0"/>
          <a:lstStyle/>
          <a:p>
            <a:endParaRPr sz="1800" dirty="0"/>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601" y="228600"/>
            <a:ext cx="1295400" cy="614020"/>
          </a:xfrm>
          <a:prstGeom prst="rect">
            <a:avLst/>
          </a:prstGeom>
        </p:spPr>
      </p:pic>
    </p:spTree>
    <p:extLst>
      <p:ext uri="{BB962C8B-B14F-4D97-AF65-F5344CB8AC3E}">
        <p14:creationId xmlns:p14="http://schemas.microsoft.com/office/powerpoint/2010/main" val="12921793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4" r:id="rId3"/>
    <p:sldLayoutId id="214748368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mailto:ncoyle@dot.ga.gov"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mailto:cdupre@dot.ga.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324860"/>
            <a:ext cx="9144000" cy="1692771"/>
          </a:xfrm>
          <a:prstGeom prst="rect">
            <a:avLst/>
          </a:prstGeom>
          <a:noFill/>
        </p:spPr>
        <p:txBody>
          <a:bodyPr wrap="square" rtlCol="0">
            <a:spAutoFit/>
          </a:bodyPr>
          <a:lstStyle/>
          <a:p>
            <a:pPr algn="ctr"/>
            <a:r>
              <a:rPr lang="en-US" sz="4000" b="1" dirty="0">
                <a:solidFill>
                  <a:schemeClr val="accent1">
                    <a:lumMod val="50000"/>
                  </a:schemeClr>
                </a:solidFill>
              </a:rPr>
              <a:t>GAA Webinar</a:t>
            </a:r>
          </a:p>
          <a:p>
            <a:pPr algn="ctr"/>
            <a:r>
              <a:rPr lang="en-US" sz="3200" b="1" dirty="0">
                <a:solidFill>
                  <a:schemeClr val="accent1">
                    <a:lumMod val="50000"/>
                  </a:schemeClr>
                </a:solidFill>
              </a:rPr>
              <a:t>“Gaining Approval for Non-Aeronautical</a:t>
            </a:r>
          </a:p>
          <a:p>
            <a:pPr algn="ctr"/>
            <a:r>
              <a:rPr lang="en-US" sz="3200" b="1" dirty="0">
                <a:solidFill>
                  <a:schemeClr val="accent1">
                    <a:lumMod val="50000"/>
                  </a:schemeClr>
                </a:solidFill>
              </a:rPr>
              <a:t>Events at Your Airport” </a:t>
            </a:r>
          </a:p>
        </p:txBody>
      </p:sp>
      <p:sp>
        <p:nvSpPr>
          <p:cNvPr id="11" name="TextBox 10"/>
          <p:cNvSpPr txBox="1"/>
          <p:nvPr/>
        </p:nvSpPr>
        <p:spPr>
          <a:xfrm>
            <a:off x="320444" y="3594149"/>
            <a:ext cx="8382000" cy="523220"/>
          </a:xfrm>
          <a:prstGeom prst="rect">
            <a:avLst/>
          </a:prstGeom>
          <a:noFill/>
        </p:spPr>
        <p:txBody>
          <a:bodyPr wrap="square" rtlCol="0">
            <a:spAutoFit/>
          </a:bodyPr>
          <a:lstStyle/>
          <a:p>
            <a:pPr algn="ctr"/>
            <a:r>
              <a:rPr lang="en-US" sz="2800" b="1" dirty="0">
                <a:solidFill>
                  <a:schemeClr val="accent1">
                    <a:lumMod val="50000"/>
                  </a:schemeClr>
                </a:solidFill>
              </a:rPr>
              <a:t>May 16, 2023</a:t>
            </a:r>
          </a:p>
        </p:txBody>
      </p:sp>
      <p:sp>
        <p:nvSpPr>
          <p:cNvPr id="12" name="TextBox 11"/>
          <p:cNvSpPr txBox="1"/>
          <p:nvPr/>
        </p:nvSpPr>
        <p:spPr>
          <a:xfrm>
            <a:off x="320444" y="4264618"/>
            <a:ext cx="8382000" cy="1692771"/>
          </a:xfrm>
          <a:prstGeom prst="rect">
            <a:avLst/>
          </a:prstGeom>
          <a:noFill/>
        </p:spPr>
        <p:txBody>
          <a:bodyPr wrap="square" rtlCol="0">
            <a:spAutoFit/>
          </a:bodyPr>
          <a:lstStyle/>
          <a:p>
            <a:pPr algn="ctr"/>
            <a:r>
              <a:rPr lang="en-US" sz="2400" b="1" i="1" dirty="0">
                <a:solidFill>
                  <a:srgbClr val="13784B"/>
                </a:solidFill>
              </a:rPr>
              <a:t>Presenters:</a:t>
            </a:r>
          </a:p>
          <a:p>
            <a:pPr algn="ctr"/>
            <a:r>
              <a:rPr lang="en-US" sz="2000" b="1" i="1" dirty="0">
                <a:solidFill>
                  <a:srgbClr val="13784B"/>
                </a:solidFill>
              </a:rPr>
              <a:t>Steve Brian, C.M., </a:t>
            </a:r>
            <a:r>
              <a:rPr lang="en-US" sz="2000" i="1" dirty="0">
                <a:solidFill>
                  <a:srgbClr val="13784B"/>
                </a:solidFill>
              </a:rPr>
              <a:t>Manager, Aviation Programs, GDOT</a:t>
            </a:r>
          </a:p>
          <a:p>
            <a:pPr algn="ctr"/>
            <a:r>
              <a:rPr lang="en-US" sz="2000" b="1" i="1" dirty="0">
                <a:solidFill>
                  <a:srgbClr val="13784B"/>
                </a:solidFill>
              </a:rPr>
              <a:t>Terra H. Winslett, C.M., </a:t>
            </a:r>
            <a:r>
              <a:rPr lang="en-US" sz="2000" i="1" dirty="0">
                <a:solidFill>
                  <a:srgbClr val="13784B"/>
                </a:solidFill>
              </a:rPr>
              <a:t>Airport Property &amp; Marketing Manager</a:t>
            </a:r>
          </a:p>
          <a:p>
            <a:pPr algn="ctr"/>
            <a:r>
              <a:rPr lang="en-US" sz="2000" i="1" dirty="0">
                <a:solidFill>
                  <a:srgbClr val="13784B"/>
                </a:solidFill>
              </a:rPr>
              <a:t>Glynn County Airport Commission </a:t>
            </a:r>
          </a:p>
          <a:p>
            <a:pPr algn="ctr"/>
            <a:r>
              <a:rPr lang="en-US" sz="2000" b="1" i="1" dirty="0">
                <a:solidFill>
                  <a:srgbClr val="13784B"/>
                </a:solidFill>
              </a:rPr>
              <a:t>Billy Ragan, </a:t>
            </a:r>
            <a:r>
              <a:rPr lang="en-US" sz="2000" i="1" dirty="0">
                <a:solidFill>
                  <a:srgbClr val="13784B"/>
                </a:solidFill>
              </a:rPr>
              <a:t>Airport Manager, Vidalia Regional Airport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92E3C2-CD30-4E33-AD60-0D7DDEF1B2A5}"/>
              </a:ext>
            </a:extLst>
          </p:cNvPr>
          <p:cNvSpPr>
            <a:spLocks noGrp="1"/>
          </p:cNvSpPr>
          <p:nvPr>
            <p:ph type="ctrTitle"/>
          </p:nvPr>
        </p:nvSpPr>
        <p:spPr>
          <a:xfrm>
            <a:off x="882036" y="723261"/>
            <a:ext cx="7379927" cy="579194"/>
          </a:xfrm>
        </p:spPr>
        <p:txBody>
          <a:bodyPr>
            <a:normAutofit/>
          </a:bodyPr>
          <a:lstStyle/>
          <a:p>
            <a:pPr algn="ctr"/>
            <a:r>
              <a:rPr lang="en-US" sz="2800" dirty="0"/>
              <a:t>GDOT Submittal Process </a:t>
            </a:r>
            <a:r>
              <a:rPr lang="en-US" sz="1600" dirty="0"/>
              <a:t>(Cont.)</a:t>
            </a:r>
            <a:endParaRPr lang="en-US" sz="2800" dirty="0">
              <a:latin typeface="+mj-lt"/>
            </a:endParaRPr>
          </a:p>
        </p:txBody>
      </p:sp>
      <p:sp>
        <p:nvSpPr>
          <p:cNvPr id="5" name="Content Placeholder 4">
            <a:extLst>
              <a:ext uri="{FF2B5EF4-FFF2-40B4-BE49-F238E27FC236}">
                <a16:creationId xmlns:a16="http://schemas.microsoft.com/office/drawing/2014/main" id="{66F3E3A0-20BF-4A3B-9210-3E0B8A2EFAC6}"/>
              </a:ext>
            </a:extLst>
          </p:cNvPr>
          <p:cNvSpPr>
            <a:spLocks noGrp="1"/>
          </p:cNvSpPr>
          <p:nvPr>
            <p:ph sz="half" idx="1"/>
          </p:nvPr>
        </p:nvSpPr>
        <p:spPr>
          <a:xfrm>
            <a:off x="926825" y="2071585"/>
            <a:ext cx="7379927" cy="3990100"/>
          </a:xfrm>
        </p:spPr>
        <p:txBody>
          <a:bodyPr/>
          <a:lstStyle/>
          <a:p>
            <a:r>
              <a:rPr lang="en-US" dirty="0">
                <a:solidFill>
                  <a:schemeClr val="accent1">
                    <a:lumMod val="50000"/>
                  </a:schemeClr>
                </a:solidFill>
                <a:latin typeface="+mn-lt"/>
              </a:rPr>
              <a:t>Submittal package should include the following attachments:</a:t>
            </a:r>
          </a:p>
          <a:p>
            <a:pPr marL="742950" lvl="1" indent="-285750">
              <a:buFontTx/>
              <a:buChar char="-"/>
            </a:pPr>
            <a:r>
              <a:rPr lang="en-US" sz="2000" dirty="0">
                <a:solidFill>
                  <a:schemeClr val="accent1">
                    <a:lumMod val="50000"/>
                  </a:schemeClr>
                </a:solidFill>
                <a:latin typeface="+mn-lt"/>
              </a:rPr>
              <a:t>Map showing affected areas of the airport, location of emergency personnel, and physical controls measures to be in place</a:t>
            </a:r>
          </a:p>
          <a:p>
            <a:pPr marL="742950" lvl="1" indent="-285750">
              <a:buFontTx/>
              <a:buChar char="-"/>
            </a:pPr>
            <a:r>
              <a:rPr lang="en-US" sz="2000" dirty="0">
                <a:solidFill>
                  <a:schemeClr val="accent1">
                    <a:lumMod val="50000"/>
                  </a:schemeClr>
                </a:solidFill>
                <a:latin typeface="+mn-lt"/>
              </a:rPr>
              <a:t>Event contract or agreement with sponsor, which must include restoration of airport back to original condition</a:t>
            </a:r>
          </a:p>
          <a:p>
            <a:pPr marL="742950" lvl="1" indent="-285750">
              <a:buFontTx/>
              <a:buChar char="-"/>
            </a:pPr>
            <a:r>
              <a:rPr lang="en-US" sz="2000" dirty="0">
                <a:solidFill>
                  <a:schemeClr val="accent1">
                    <a:lumMod val="50000"/>
                  </a:schemeClr>
                </a:solidFill>
                <a:latin typeface="+mn-lt"/>
              </a:rPr>
              <a:t>Event specific liability insurance, which lists Airport Sponsor and GDOT as additionally insured</a:t>
            </a:r>
          </a:p>
          <a:p>
            <a:pPr marL="742950" lvl="1" indent="-285750">
              <a:buFontTx/>
              <a:buChar char="-"/>
            </a:pPr>
            <a:r>
              <a:rPr lang="en-US" sz="2000" dirty="0">
                <a:solidFill>
                  <a:schemeClr val="accent1">
                    <a:lumMod val="50000"/>
                  </a:schemeClr>
                </a:solidFill>
                <a:latin typeface="+mn-lt"/>
              </a:rPr>
              <a:t>Safety plan detailing responsibilities, control procedures, and plan for issuance of NOTAMs (if applicable)</a:t>
            </a:r>
          </a:p>
          <a:p>
            <a:pPr marL="742950" lvl="1" indent="-285750">
              <a:buFontTx/>
              <a:buChar char="-"/>
            </a:pPr>
            <a:r>
              <a:rPr lang="en-US" sz="2000" dirty="0">
                <a:solidFill>
                  <a:schemeClr val="accent1">
                    <a:lumMod val="50000"/>
                  </a:schemeClr>
                </a:solidFill>
                <a:latin typeface="+mn-lt"/>
              </a:rPr>
              <a:t>Signed certifications</a:t>
            </a:r>
          </a:p>
          <a:p>
            <a:pPr marL="742950" lvl="1" indent="-285750">
              <a:buFontTx/>
              <a:buChar char="-"/>
            </a:pPr>
            <a:r>
              <a:rPr lang="en-US" sz="2000" dirty="0">
                <a:solidFill>
                  <a:schemeClr val="accent1">
                    <a:lumMod val="50000"/>
                  </a:schemeClr>
                </a:solidFill>
                <a:latin typeface="+mn-lt"/>
              </a:rPr>
              <a:t>Copy of tenant notification(s)</a:t>
            </a:r>
          </a:p>
          <a:p>
            <a:pPr lvl="1"/>
            <a:endParaRPr lang="en-US" sz="2000" dirty="0">
              <a:solidFill>
                <a:schemeClr val="accent1">
                  <a:lumMod val="50000"/>
                </a:schemeClr>
              </a:solidFill>
              <a:latin typeface="+mn-lt"/>
            </a:endParaRPr>
          </a:p>
          <a:p>
            <a:pPr lvl="1"/>
            <a:r>
              <a:rPr lang="en-US" sz="1400" dirty="0">
                <a:solidFill>
                  <a:schemeClr val="accent1">
                    <a:lumMod val="50000"/>
                  </a:schemeClr>
                </a:solidFill>
                <a:latin typeface="+mn-lt"/>
              </a:rPr>
              <a:t>https://www.dot.ga.gov/InvestSmart/Aviation/Forms/GDOT%20Non%20Aeronautical%20Event%20Request%20Form.pdf</a:t>
            </a:r>
          </a:p>
        </p:txBody>
      </p:sp>
      <p:sp>
        <p:nvSpPr>
          <p:cNvPr id="6" name="Text Placeholder 5">
            <a:extLst>
              <a:ext uri="{FF2B5EF4-FFF2-40B4-BE49-F238E27FC236}">
                <a16:creationId xmlns:a16="http://schemas.microsoft.com/office/drawing/2014/main" id="{CB84B643-32A5-4C9B-9F8B-6405E75207A4}"/>
              </a:ext>
            </a:extLst>
          </p:cNvPr>
          <p:cNvSpPr>
            <a:spLocks noGrp="1"/>
          </p:cNvSpPr>
          <p:nvPr>
            <p:ph type="body" idx="10"/>
          </p:nvPr>
        </p:nvSpPr>
        <p:spPr>
          <a:xfrm>
            <a:off x="926825" y="1445172"/>
            <a:ext cx="7379927" cy="483696"/>
          </a:xfrm>
        </p:spPr>
        <p:txBody>
          <a:bodyPr/>
          <a:lstStyle/>
          <a:p>
            <a:r>
              <a:rPr lang="en-US" sz="2400" dirty="0">
                <a:latin typeface="+mn-lt"/>
              </a:rPr>
              <a:t>Required Attachments to Accompany Submittal</a:t>
            </a:r>
          </a:p>
        </p:txBody>
      </p:sp>
    </p:spTree>
    <p:extLst>
      <p:ext uri="{BB962C8B-B14F-4D97-AF65-F5344CB8AC3E}">
        <p14:creationId xmlns:p14="http://schemas.microsoft.com/office/powerpoint/2010/main" val="1115369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423A-1DE0-4598-B324-0660195A4721}"/>
              </a:ext>
            </a:extLst>
          </p:cNvPr>
          <p:cNvSpPr>
            <a:spLocks noGrp="1"/>
          </p:cNvSpPr>
          <p:nvPr>
            <p:ph type="ctrTitle"/>
          </p:nvPr>
        </p:nvSpPr>
        <p:spPr>
          <a:xfrm>
            <a:off x="427839" y="882593"/>
            <a:ext cx="8288322" cy="854618"/>
          </a:xfrm>
        </p:spPr>
        <p:txBody>
          <a:bodyPr>
            <a:noAutofit/>
          </a:bodyPr>
          <a:lstStyle/>
          <a:p>
            <a:pPr algn="ctr"/>
            <a:r>
              <a:rPr lang="en-US" sz="3200" dirty="0">
                <a:latin typeface="+mn-lt"/>
              </a:rPr>
              <a:t>Non-Aeronautical Event Example Submission</a:t>
            </a:r>
            <a:br>
              <a:rPr lang="en-US" sz="3200" dirty="0">
                <a:latin typeface="+mn-lt"/>
              </a:rPr>
            </a:br>
            <a:r>
              <a:rPr lang="en-US" sz="2400" dirty="0">
                <a:latin typeface="+mn-lt"/>
              </a:rPr>
              <a:t>(Vidalia Onion Festival)</a:t>
            </a:r>
          </a:p>
        </p:txBody>
      </p:sp>
      <p:sp>
        <p:nvSpPr>
          <p:cNvPr id="4" name="Text Placeholder 3">
            <a:extLst>
              <a:ext uri="{FF2B5EF4-FFF2-40B4-BE49-F238E27FC236}">
                <a16:creationId xmlns:a16="http://schemas.microsoft.com/office/drawing/2014/main" id="{420A00BD-4B65-4624-AFF7-4AFBF2BC4A32}"/>
              </a:ext>
            </a:extLst>
          </p:cNvPr>
          <p:cNvSpPr>
            <a:spLocks noGrp="1"/>
          </p:cNvSpPr>
          <p:nvPr>
            <p:ph type="body" idx="10"/>
          </p:nvPr>
        </p:nvSpPr>
        <p:spPr>
          <a:xfrm>
            <a:off x="595619" y="1901468"/>
            <a:ext cx="8120542" cy="447758"/>
          </a:xfrm>
        </p:spPr>
        <p:txBody>
          <a:bodyPr/>
          <a:lstStyle/>
          <a:p>
            <a:r>
              <a:rPr lang="en-US" sz="2400" i="1" dirty="0">
                <a:latin typeface="+mn-lt"/>
              </a:rPr>
              <a:t>Additional Info in Submittal</a:t>
            </a:r>
          </a:p>
        </p:txBody>
      </p:sp>
      <p:sp>
        <p:nvSpPr>
          <p:cNvPr id="6" name="Content Placeholder 5">
            <a:extLst>
              <a:ext uri="{FF2B5EF4-FFF2-40B4-BE49-F238E27FC236}">
                <a16:creationId xmlns:a16="http://schemas.microsoft.com/office/drawing/2014/main" id="{D55B4CD7-3D57-44B5-BF6A-8AB3A3A6A6F5}"/>
              </a:ext>
            </a:extLst>
          </p:cNvPr>
          <p:cNvSpPr>
            <a:spLocks noGrp="1"/>
          </p:cNvSpPr>
          <p:nvPr>
            <p:ph sz="half" idx="1"/>
          </p:nvPr>
        </p:nvSpPr>
        <p:spPr>
          <a:xfrm>
            <a:off x="965926" y="2418334"/>
            <a:ext cx="7379927" cy="3557073"/>
          </a:xfrm>
        </p:spPr>
        <p:txBody>
          <a:bodyPr/>
          <a:lstStyle/>
          <a:p>
            <a:r>
              <a:rPr lang="en-US" dirty="0">
                <a:solidFill>
                  <a:srgbClr val="1C6F47"/>
                </a:solidFill>
                <a:latin typeface="+mn-lt"/>
              </a:rPr>
              <a:t>Letter of Agreement between Onion Festival and Airport Sponsor</a:t>
            </a:r>
          </a:p>
          <a:p>
            <a:r>
              <a:rPr lang="en-US" dirty="0">
                <a:solidFill>
                  <a:srgbClr val="1C6F47"/>
                </a:solidFill>
                <a:latin typeface="+mn-lt"/>
              </a:rPr>
              <a:t>Fair Market Value Compensation – to be used for airport operations and maintenance</a:t>
            </a:r>
          </a:p>
          <a:p>
            <a:r>
              <a:rPr lang="en-US" dirty="0">
                <a:solidFill>
                  <a:srgbClr val="1C6F47"/>
                </a:solidFill>
                <a:latin typeface="+mn-lt"/>
              </a:rPr>
              <a:t>Safety Plan for operations during event</a:t>
            </a:r>
          </a:p>
        </p:txBody>
      </p:sp>
      <p:pic>
        <p:nvPicPr>
          <p:cNvPr id="3" name="Picture 2">
            <a:extLst>
              <a:ext uri="{FF2B5EF4-FFF2-40B4-BE49-F238E27FC236}">
                <a16:creationId xmlns:a16="http://schemas.microsoft.com/office/drawing/2014/main" id="{3B57E6CF-E7F7-45B5-8B65-806F87165C87}"/>
              </a:ext>
            </a:extLst>
          </p:cNvPr>
          <p:cNvPicPr>
            <a:picLocks noChangeAspect="1"/>
          </p:cNvPicPr>
          <p:nvPr/>
        </p:nvPicPr>
        <p:blipFill>
          <a:blip r:embed="rId2"/>
          <a:stretch>
            <a:fillRect/>
          </a:stretch>
        </p:blipFill>
        <p:spPr>
          <a:xfrm>
            <a:off x="373596" y="4262175"/>
            <a:ext cx="2363549" cy="2363549"/>
          </a:xfrm>
          <a:prstGeom prst="rect">
            <a:avLst/>
          </a:prstGeom>
        </p:spPr>
      </p:pic>
      <p:pic>
        <p:nvPicPr>
          <p:cNvPr id="7" name="Picture 6">
            <a:extLst>
              <a:ext uri="{FF2B5EF4-FFF2-40B4-BE49-F238E27FC236}">
                <a16:creationId xmlns:a16="http://schemas.microsoft.com/office/drawing/2014/main" id="{A3A6DA46-7BC8-41C4-AABF-3DC1017DDFB4}"/>
              </a:ext>
            </a:extLst>
          </p:cNvPr>
          <p:cNvPicPr>
            <a:picLocks noChangeAspect="1"/>
          </p:cNvPicPr>
          <p:nvPr/>
        </p:nvPicPr>
        <p:blipFill>
          <a:blip r:embed="rId3"/>
          <a:stretch>
            <a:fillRect/>
          </a:stretch>
        </p:blipFill>
        <p:spPr>
          <a:xfrm>
            <a:off x="5405071" y="3861637"/>
            <a:ext cx="3537022" cy="2363550"/>
          </a:xfrm>
          <a:prstGeom prst="rect">
            <a:avLst/>
          </a:prstGeom>
        </p:spPr>
      </p:pic>
      <p:pic>
        <p:nvPicPr>
          <p:cNvPr id="8" name="Picture 7">
            <a:extLst>
              <a:ext uri="{FF2B5EF4-FFF2-40B4-BE49-F238E27FC236}">
                <a16:creationId xmlns:a16="http://schemas.microsoft.com/office/drawing/2014/main" id="{C97683F1-AAB1-4C78-8442-874D603173E4}"/>
              </a:ext>
            </a:extLst>
          </p:cNvPr>
          <p:cNvPicPr>
            <a:picLocks noChangeAspect="1"/>
          </p:cNvPicPr>
          <p:nvPr/>
        </p:nvPicPr>
        <p:blipFill>
          <a:blip r:embed="rId4"/>
          <a:stretch>
            <a:fillRect/>
          </a:stretch>
        </p:blipFill>
        <p:spPr>
          <a:xfrm>
            <a:off x="2891384" y="4262175"/>
            <a:ext cx="2370957" cy="2363549"/>
          </a:xfrm>
          <a:prstGeom prst="rect">
            <a:avLst/>
          </a:prstGeom>
        </p:spPr>
      </p:pic>
    </p:spTree>
    <p:extLst>
      <p:ext uri="{BB962C8B-B14F-4D97-AF65-F5344CB8AC3E}">
        <p14:creationId xmlns:p14="http://schemas.microsoft.com/office/powerpoint/2010/main" val="2595651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423A-1DE0-4598-B324-0660195A4721}"/>
              </a:ext>
            </a:extLst>
          </p:cNvPr>
          <p:cNvSpPr>
            <a:spLocks noGrp="1"/>
          </p:cNvSpPr>
          <p:nvPr>
            <p:ph type="ctrTitle"/>
          </p:nvPr>
        </p:nvSpPr>
        <p:spPr>
          <a:xfrm>
            <a:off x="405727" y="948116"/>
            <a:ext cx="8235655" cy="830116"/>
          </a:xfrm>
        </p:spPr>
        <p:txBody>
          <a:bodyPr>
            <a:normAutofit fontScale="90000"/>
          </a:bodyPr>
          <a:lstStyle/>
          <a:p>
            <a:pPr algn="ctr"/>
            <a:r>
              <a:rPr lang="en-US" sz="3600" dirty="0"/>
              <a:t>Non-Aeronautical Event Example Submission</a:t>
            </a:r>
            <a:br>
              <a:rPr lang="en-US" sz="3200" dirty="0"/>
            </a:br>
            <a:r>
              <a:rPr lang="en-US" sz="2700" dirty="0"/>
              <a:t>(Vidalia Onion Festival)</a:t>
            </a:r>
            <a:r>
              <a:rPr lang="en-US" sz="2700" dirty="0">
                <a:latin typeface="+mj-lt"/>
              </a:rPr>
              <a:t> </a:t>
            </a:r>
          </a:p>
        </p:txBody>
      </p:sp>
      <p:sp>
        <p:nvSpPr>
          <p:cNvPr id="4" name="Text Placeholder 3">
            <a:extLst>
              <a:ext uri="{FF2B5EF4-FFF2-40B4-BE49-F238E27FC236}">
                <a16:creationId xmlns:a16="http://schemas.microsoft.com/office/drawing/2014/main" id="{420A00BD-4B65-4624-AFF7-4AFBF2BC4A32}"/>
              </a:ext>
            </a:extLst>
          </p:cNvPr>
          <p:cNvSpPr>
            <a:spLocks noGrp="1"/>
          </p:cNvSpPr>
          <p:nvPr>
            <p:ph type="body" idx="10"/>
          </p:nvPr>
        </p:nvSpPr>
        <p:spPr>
          <a:xfrm>
            <a:off x="297808" y="1778232"/>
            <a:ext cx="8548381" cy="483696"/>
          </a:xfrm>
        </p:spPr>
        <p:txBody>
          <a:bodyPr/>
          <a:lstStyle/>
          <a:p>
            <a:r>
              <a:rPr lang="en-US" sz="2400" i="1" dirty="0">
                <a:latin typeface="+mj-lt"/>
              </a:rPr>
              <a:t>       </a:t>
            </a:r>
            <a:r>
              <a:rPr lang="en-US" sz="2400" i="1" dirty="0">
                <a:latin typeface="+mn-lt"/>
              </a:rPr>
              <a:t>Event Description</a:t>
            </a:r>
          </a:p>
        </p:txBody>
      </p:sp>
      <p:pic>
        <p:nvPicPr>
          <p:cNvPr id="7" name="Content Placeholder 6">
            <a:extLst>
              <a:ext uri="{FF2B5EF4-FFF2-40B4-BE49-F238E27FC236}">
                <a16:creationId xmlns:a16="http://schemas.microsoft.com/office/drawing/2014/main" id="{74DA537C-C366-452A-BA0F-C1CC9683C9F4}"/>
              </a:ext>
            </a:extLst>
          </p:cNvPr>
          <p:cNvPicPr>
            <a:picLocks noGrp="1" noChangeAspect="1"/>
          </p:cNvPicPr>
          <p:nvPr>
            <p:ph sz="half" idx="1"/>
          </p:nvPr>
        </p:nvPicPr>
        <p:blipFill>
          <a:blip r:embed="rId2"/>
          <a:stretch>
            <a:fillRect/>
          </a:stretch>
        </p:blipFill>
        <p:spPr>
          <a:xfrm>
            <a:off x="805399" y="2261928"/>
            <a:ext cx="7490813" cy="4407711"/>
          </a:xfrm>
          <a:prstGeom prst="rect">
            <a:avLst/>
          </a:prstGeom>
        </p:spPr>
      </p:pic>
    </p:spTree>
    <p:extLst>
      <p:ext uri="{BB962C8B-B14F-4D97-AF65-F5344CB8AC3E}">
        <p14:creationId xmlns:p14="http://schemas.microsoft.com/office/powerpoint/2010/main" val="3107908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423A-1DE0-4598-B324-0660195A4721}"/>
              </a:ext>
            </a:extLst>
          </p:cNvPr>
          <p:cNvSpPr>
            <a:spLocks noGrp="1"/>
          </p:cNvSpPr>
          <p:nvPr>
            <p:ph type="ctrTitle"/>
          </p:nvPr>
        </p:nvSpPr>
        <p:spPr>
          <a:xfrm>
            <a:off x="438817" y="1071300"/>
            <a:ext cx="8179266" cy="674692"/>
          </a:xfrm>
        </p:spPr>
        <p:txBody>
          <a:bodyPr>
            <a:normAutofit fontScale="90000"/>
          </a:bodyPr>
          <a:lstStyle/>
          <a:p>
            <a:pPr algn="ctr"/>
            <a:r>
              <a:rPr lang="en-US" sz="3600" dirty="0"/>
              <a:t>Non-Aeronautical Event Example Submission</a:t>
            </a:r>
            <a:br>
              <a:rPr lang="en-US" sz="2000" dirty="0"/>
            </a:br>
            <a:r>
              <a:rPr lang="en-US" sz="2700" dirty="0"/>
              <a:t>(Vidalia Onion Festival) </a:t>
            </a:r>
            <a:endParaRPr lang="en-US" sz="2700" dirty="0">
              <a:latin typeface="+mj-lt"/>
            </a:endParaRPr>
          </a:p>
        </p:txBody>
      </p:sp>
      <p:sp>
        <p:nvSpPr>
          <p:cNvPr id="4" name="Text Placeholder 3">
            <a:extLst>
              <a:ext uri="{FF2B5EF4-FFF2-40B4-BE49-F238E27FC236}">
                <a16:creationId xmlns:a16="http://schemas.microsoft.com/office/drawing/2014/main" id="{420A00BD-4B65-4624-AFF7-4AFBF2BC4A32}"/>
              </a:ext>
            </a:extLst>
          </p:cNvPr>
          <p:cNvSpPr>
            <a:spLocks noGrp="1"/>
          </p:cNvSpPr>
          <p:nvPr>
            <p:ph type="body" idx="10"/>
          </p:nvPr>
        </p:nvSpPr>
        <p:spPr>
          <a:xfrm>
            <a:off x="438817" y="1697547"/>
            <a:ext cx="8179266" cy="483696"/>
          </a:xfrm>
        </p:spPr>
        <p:txBody>
          <a:bodyPr/>
          <a:lstStyle/>
          <a:p>
            <a:r>
              <a:rPr lang="en-US" sz="2400" i="1" dirty="0">
                <a:latin typeface="+mn-lt"/>
              </a:rPr>
              <a:t>Affected Areas</a:t>
            </a:r>
          </a:p>
        </p:txBody>
      </p:sp>
      <p:pic>
        <p:nvPicPr>
          <p:cNvPr id="7" name="Content Placeholder 6">
            <a:extLst>
              <a:ext uri="{FF2B5EF4-FFF2-40B4-BE49-F238E27FC236}">
                <a16:creationId xmlns:a16="http://schemas.microsoft.com/office/drawing/2014/main" id="{041F4DDD-2D0E-4F32-AF20-5327D88046E0}"/>
              </a:ext>
            </a:extLst>
          </p:cNvPr>
          <p:cNvPicPr>
            <a:picLocks noGrp="1" noChangeAspect="1"/>
          </p:cNvPicPr>
          <p:nvPr>
            <p:ph sz="half" idx="1"/>
          </p:nvPr>
        </p:nvPicPr>
        <p:blipFill>
          <a:blip r:embed="rId2"/>
          <a:stretch>
            <a:fillRect/>
          </a:stretch>
        </p:blipFill>
        <p:spPr>
          <a:xfrm>
            <a:off x="438817" y="2303761"/>
            <a:ext cx="8656682" cy="2442852"/>
          </a:xfrm>
          <a:prstGeom prst="rect">
            <a:avLst/>
          </a:prstGeom>
        </p:spPr>
      </p:pic>
      <p:sp>
        <p:nvSpPr>
          <p:cNvPr id="8" name="TextBox 7">
            <a:extLst>
              <a:ext uri="{FF2B5EF4-FFF2-40B4-BE49-F238E27FC236}">
                <a16:creationId xmlns:a16="http://schemas.microsoft.com/office/drawing/2014/main" id="{FE3663AC-CC06-4E58-B80D-5FB8CE050196}"/>
              </a:ext>
            </a:extLst>
          </p:cNvPr>
          <p:cNvSpPr txBox="1"/>
          <p:nvPr/>
        </p:nvSpPr>
        <p:spPr>
          <a:xfrm>
            <a:off x="597562" y="4869131"/>
            <a:ext cx="7948875" cy="1631216"/>
          </a:xfrm>
          <a:prstGeom prst="rect">
            <a:avLst/>
          </a:prstGeom>
          <a:noFill/>
        </p:spPr>
        <p:txBody>
          <a:bodyPr wrap="square" rtlCol="0">
            <a:spAutoFit/>
          </a:bodyPr>
          <a:lstStyle/>
          <a:p>
            <a:pPr marL="285750" indent="-285750">
              <a:buFontTx/>
              <a:buChar char="-"/>
            </a:pPr>
            <a:r>
              <a:rPr lang="en-US" sz="2000" dirty="0">
                <a:solidFill>
                  <a:srgbClr val="1C6F47"/>
                </a:solidFill>
              </a:rPr>
              <a:t>Issue Appropriate NOTAMs</a:t>
            </a:r>
          </a:p>
          <a:p>
            <a:pPr marL="285750" indent="-285750">
              <a:buFontTx/>
              <a:buChar char="-"/>
            </a:pPr>
            <a:r>
              <a:rPr lang="en-US" sz="2000" dirty="0">
                <a:solidFill>
                  <a:srgbClr val="1C6F47"/>
                </a:solidFill>
              </a:rPr>
              <a:t>Includes areas impacted</a:t>
            </a:r>
          </a:p>
          <a:p>
            <a:pPr marL="285750" indent="-285750">
              <a:buFontTx/>
              <a:buChar char="-"/>
            </a:pPr>
            <a:r>
              <a:rPr lang="en-US" sz="2000" dirty="0">
                <a:solidFill>
                  <a:srgbClr val="1C6F47"/>
                </a:solidFill>
              </a:rPr>
              <a:t>Duration of closure</a:t>
            </a:r>
          </a:p>
          <a:p>
            <a:pPr marL="285750" indent="-285750">
              <a:buFontTx/>
              <a:buChar char="-"/>
            </a:pPr>
            <a:r>
              <a:rPr lang="en-US" sz="2000" dirty="0">
                <a:solidFill>
                  <a:srgbClr val="1C6F47"/>
                </a:solidFill>
              </a:rPr>
              <a:t>Status of Airport operations during the event</a:t>
            </a:r>
          </a:p>
          <a:p>
            <a:pPr marL="285750" indent="-285750">
              <a:buFontTx/>
              <a:buChar char="-"/>
            </a:pPr>
            <a:r>
              <a:rPr lang="en-US" sz="2000" dirty="0">
                <a:solidFill>
                  <a:srgbClr val="1C6F47"/>
                </a:solidFill>
              </a:rPr>
              <a:t>Includes proposed use of airport surface(s)</a:t>
            </a:r>
          </a:p>
        </p:txBody>
      </p:sp>
    </p:spTree>
    <p:extLst>
      <p:ext uri="{BB962C8B-B14F-4D97-AF65-F5344CB8AC3E}">
        <p14:creationId xmlns:p14="http://schemas.microsoft.com/office/powerpoint/2010/main" val="622582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423A-1DE0-4598-B324-0660195A4721}"/>
              </a:ext>
            </a:extLst>
          </p:cNvPr>
          <p:cNvSpPr>
            <a:spLocks noGrp="1"/>
          </p:cNvSpPr>
          <p:nvPr>
            <p:ph type="ctrTitle"/>
          </p:nvPr>
        </p:nvSpPr>
        <p:spPr>
          <a:xfrm>
            <a:off x="390171" y="985414"/>
            <a:ext cx="8363658" cy="799838"/>
          </a:xfrm>
        </p:spPr>
        <p:txBody>
          <a:bodyPr>
            <a:normAutofit fontScale="90000"/>
          </a:bodyPr>
          <a:lstStyle/>
          <a:p>
            <a:pPr algn="ctr"/>
            <a:r>
              <a:rPr lang="en-US" sz="3600" dirty="0"/>
              <a:t>Non-Aeronautical Event Example Submission</a:t>
            </a:r>
            <a:br>
              <a:rPr lang="en-US" sz="2400" dirty="0"/>
            </a:br>
            <a:r>
              <a:rPr lang="en-US" sz="2700" dirty="0"/>
              <a:t>(Vidalia Onion Festival) </a:t>
            </a:r>
            <a:r>
              <a:rPr lang="en-US" sz="2700" dirty="0">
                <a:latin typeface="+mj-lt"/>
              </a:rPr>
              <a:t> </a:t>
            </a:r>
          </a:p>
        </p:txBody>
      </p:sp>
      <p:sp>
        <p:nvSpPr>
          <p:cNvPr id="4" name="Text Placeholder 3">
            <a:extLst>
              <a:ext uri="{FF2B5EF4-FFF2-40B4-BE49-F238E27FC236}">
                <a16:creationId xmlns:a16="http://schemas.microsoft.com/office/drawing/2014/main" id="{420A00BD-4B65-4624-AFF7-4AFBF2BC4A32}"/>
              </a:ext>
            </a:extLst>
          </p:cNvPr>
          <p:cNvSpPr>
            <a:spLocks noGrp="1"/>
          </p:cNvSpPr>
          <p:nvPr>
            <p:ph type="body" idx="10"/>
          </p:nvPr>
        </p:nvSpPr>
        <p:spPr>
          <a:xfrm>
            <a:off x="926825" y="1951119"/>
            <a:ext cx="7379927" cy="399709"/>
          </a:xfrm>
        </p:spPr>
        <p:txBody>
          <a:bodyPr/>
          <a:lstStyle/>
          <a:p>
            <a:r>
              <a:rPr lang="en-US" sz="2400" i="1" dirty="0">
                <a:latin typeface="+mn-lt"/>
              </a:rPr>
              <a:t>Event Sketch</a:t>
            </a:r>
          </a:p>
        </p:txBody>
      </p:sp>
      <p:sp>
        <p:nvSpPr>
          <p:cNvPr id="5" name="TextBox 4">
            <a:extLst>
              <a:ext uri="{FF2B5EF4-FFF2-40B4-BE49-F238E27FC236}">
                <a16:creationId xmlns:a16="http://schemas.microsoft.com/office/drawing/2014/main" id="{D50034A6-326F-445F-ABA5-BA135A9D33DF}"/>
              </a:ext>
            </a:extLst>
          </p:cNvPr>
          <p:cNvSpPr txBox="1"/>
          <p:nvPr/>
        </p:nvSpPr>
        <p:spPr>
          <a:xfrm>
            <a:off x="926825" y="2516696"/>
            <a:ext cx="2745526" cy="3170099"/>
          </a:xfrm>
          <a:prstGeom prst="rect">
            <a:avLst/>
          </a:prstGeom>
          <a:noFill/>
        </p:spPr>
        <p:txBody>
          <a:bodyPr wrap="square" rtlCol="0">
            <a:spAutoFit/>
          </a:bodyPr>
          <a:lstStyle/>
          <a:p>
            <a:r>
              <a:rPr lang="en-US" sz="2000" dirty="0">
                <a:solidFill>
                  <a:schemeClr val="accent1">
                    <a:lumMod val="50000"/>
                  </a:schemeClr>
                </a:solidFill>
              </a:rPr>
              <a:t>Sketch Shows:</a:t>
            </a:r>
          </a:p>
          <a:p>
            <a:pPr marL="285750" indent="-285750">
              <a:buFontTx/>
              <a:buChar char="-"/>
            </a:pPr>
            <a:r>
              <a:rPr lang="en-US" sz="2000" dirty="0">
                <a:solidFill>
                  <a:schemeClr val="accent1">
                    <a:lumMod val="50000"/>
                  </a:schemeClr>
                </a:solidFill>
              </a:rPr>
              <a:t>Parking areas related to the airports movement areas</a:t>
            </a:r>
          </a:p>
          <a:p>
            <a:pPr marL="285750" indent="-285750">
              <a:buFontTx/>
              <a:buChar char="-"/>
            </a:pPr>
            <a:r>
              <a:rPr lang="en-US" sz="2000" dirty="0">
                <a:solidFill>
                  <a:schemeClr val="accent1">
                    <a:lumMod val="50000"/>
                  </a:schemeClr>
                </a:solidFill>
              </a:rPr>
              <a:t>Barriers for crowds and protection of movement areas</a:t>
            </a:r>
          </a:p>
          <a:p>
            <a:pPr marL="285750" indent="-285750">
              <a:buFontTx/>
              <a:buChar char="-"/>
            </a:pPr>
            <a:r>
              <a:rPr lang="en-US" sz="2000" dirty="0">
                <a:solidFill>
                  <a:schemeClr val="accent1">
                    <a:lumMod val="50000"/>
                  </a:schemeClr>
                </a:solidFill>
              </a:rPr>
              <a:t>Entrance and exit routes for event attendees</a:t>
            </a:r>
          </a:p>
        </p:txBody>
      </p:sp>
      <p:pic>
        <p:nvPicPr>
          <p:cNvPr id="6" name="Picture 5">
            <a:extLst>
              <a:ext uri="{FF2B5EF4-FFF2-40B4-BE49-F238E27FC236}">
                <a16:creationId xmlns:a16="http://schemas.microsoft.com/office/drawing/2014/main" id="{FAD41C32-1968-44BA-B603-0C734DAD1024}"/>
              </a:ext>
            </a:extLst>
          </p:cNvPr>
          <p:cNvPicPr>
            <a:picLocks noChangeAspect="1"/>
          </p:cNvPicPr>
          <p:nvPr/>
        </p:nvPicPr>
        <p:blipFill>
          <a:blip r:embed="rId2"/>
          <a:stretch>
            <a:fillRect/>
          </a:stretch>
        </p:blipFill>
        <p:spPr>
          <a:xfrm rot="-5400000">
            <a:off x="4161720" y="1800219"/>
            <a:ext cx="4088018" cy="5066755"/>
          </a:xfrm>
          <a:prstGeom prst="rect">
            <a:avLst/>
          </a:prstGeom>
        </p:spPr>
      </p:pic>
    </p:spTree>
    <p:extLst>
      <p:ext uri="{BB962C8B-B14F-4D97-AF65-F5344CB8AC3E}">
        <p14:creationId xmlns:p14="http://schemas.microsoft.com/office/powerpoint/2010/main" val="2484974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423A-1DE0-4598-B324-0660195A4721}"/>
              </a:ext>
            </a:extLst>
          </p:cNvPr>
          <p:cNvSpPr>
            <a:spLocks noGrp="1"/>
          </p:cNvSpPr>
          <p:nvPr>
            <p:ph type="ctrTitle"/>
          </p:nvPr>
        </p:nvSpPr>
        <p:spPr>
          <a:xfrm>
            <a:off x="926824" y="756668"/>
            <a:ext cx="7379927" cy="537288"/>
          </a:xfrm>
        </p:spPr>
        <p:txBody>
          <a:bodyPr>
            <a:normAutofit fontScale="90000"/>
          </a:bodyPr>
          <a:lstStyle/>
          <a:p>
            <a:pPr algn="ctr"/>
            <a:r>
              <a:rPr lang="en-US" sz="3600" dirty="0">
                <a:latin typeface="+mn-lt"/>
              </a:rPr>
              <a:t>GDOT No Objection Letter</a:t>
            </a:r>
            <a:endParaRPr lang="en-US" sz="2800" dirty="0">
              <a:latin typeface="+mj-lt"/>
            </a:endParaRPr>
          </a:p>
        </p:txBody>
      </p:sp>
      <p:sp>
        <p:nvSpPr>
          <p:cNvPr id="5" name="TextBox 4">
            <a:extLst>
              <a:ext uri="{FF2B5EF4-FFF2-40B4-BE49-F238E27FC236}">
                <a16:creationId xmlns:a16="http://schemas.microsoft.com/office/drawing/2014/main" id="{D50034A6-326F-445F-ABA5-BA135A9D33DF}"/>
              </a:ext>
            </a:extLst>
          </p:cNvPr>
          <p:cNvSpPr txBox="1"/>
          <p:nvPr/>
        </p:nvSpPr>
        <p:spPr>
          <a:xfrm>
            <a:off x="400933" y="1562000"/>
            <a:ext cx="4095930" cy="4838800"/>
          </a:xfrm>
          <a:prstGeom prst="rect">
            <a:avLst/>
          </a:prstGeom>
          <a:noFill/>
        </p:spPr>
        <p:txBody>
          <a:bodyPr wrap="square" rtlCol="0">
            <a:spAutoFit/>
          </a:bodyPr>
          <a:lstStyle/>
          <a:p>
            <a:r>
              <a:rPr lang="en-US" sz="2000" b="1" dirty="0">
                <a:solidFill>
                  <a:schemeClr val="accent1">
                    <a:lumMod val="50000"/>
                  </a:schemeClr>
                </a:solidFill>
              </a:rPr>
              <a:t>Letter Contains:</a:t>
            </a:r>
          </a:p>
          <a:p>
            <a:r>
              <a:rPr lang="en-US" sz="1600" dirty="0">
                <a:solidFill>
                  <a:srgbClr val="1C6F47"/>
                </a:solidFill>
              </a:rPr>
              <a:t>1. Notice of Proposed Construction or Alternation </a:t>
            </a:r>
            <a:r>
              <a:rPr lang="en-US" sz="1600" b="1" dirty="0">
                <a:solidFill>
                  <a:srgbClr val="1C6F47"/>
                </a:solidFill>
              </a:rPr>
              <a:t>(7460) </a:t>
            </a:r>
            <a:r>
              <a:rPr lang="en-US" sz="1600" dirty="0">
                <a:solidFill>
                  <a:srgbClr val="1C6F47"/>
                </a:solidFill>
              </a:rPr>
              <a:t>must be submitted through the OE-AAA website. </a:t>
            </a:r>
          </a:p>
          <a:p>
            <a:r>
              <a:rPr lang="en-US" sz="1600" dirty="0">
                <a:solidFill>
                  <a:srgbClr val="1C6F47"/>
                </a:solidFill>
              </a:rPr>
              <a:t>2. </a:t>
            </a:r>
            <a:r>
              <a:rPr lang="en-US" sz="1600" b="1" dirty="0">
                <a:solidFill>
                  <a:srgbClr val="1C6F47"/>
                </a:solidFill>
              </a:rPr>
              <a:t>Description of Closures </a:t>
            </a:r>
            <a:r>
              <a:rPr lang="en-US" sz="1600" dirty="0">
                <a:solidFill>
                  <a:srgbClr val="1C6F47"/>
                </a:solidFill>
              </a:rPr>
              <a:t>with specific dates and times.</a:t>
            </a:r>
          </a:p>
          <a:p>
            <a:r>
              <a:rPr lang="en-US" sz="1600" dirty="0">
                <a:solidFill>
                  <a:srgbClr val="1C6F47"/>
                </a:solidFill>
              </a:rPr>
              <a:t>3. Appropriate </a:t>
            </a:r>
            <a:r>
              <a:rPr lang="en-US" sz="1600" b="1" dirty="0">
                <a:solidFill>
                  <a:srgbClr val="1C6F47"/>
                </a:solidFill>
              </a:rPr>
              <a:t>NOTAMs</a:t>
            </a:r>
            <a:r>
              <a:rPr lang="en-US" sz="1600" dirty="0">
                <a:solidFill>
                  <a:srgbClr val="1C6F47"/>
                </a:solidFill>
              </a:rPr>
              <a:t> must be issued for the closures, safety issues, and non-standard conditions. </a:t>
            </a:r>
          </a:p>
          <a:p>
            <a:r>
              <a:rPr lang="en-US" sz="1600" dirty="0">
                <a:solidFill>
                  <a:srgbClr val="1C6F47"/>
                </a:solidFill>
              </a:rPr>
              <a:t>4. Airport is to receive </a:t>
            </a:r>
            <a:r>
              <a:rPr lang="en-US" sz="1600" b="1" dirty="0">
                <a:solidFill>
                  <a:srgbClr val="1C6F47"/>
                </a:solidFill>
              </a:rPr>
              <a:t>FMV   </a:t>
            </a:r>
          </a:p>
          <a:p>
            <a:r>
              <a:rPr lang="en-US" sz="1600" dirty="0">
                <a:solidFill>
                  <a:srgbClr val="1C6F47"/>
                </a:solidFill>
              </a:rPr>
              <a:t>5. Airport </a:t>
            </a:r>
            <a:r>
              <a:rPr lang="en-US" sz="1600" b="1" dirty="0">
                <a:solidFill>
                  <a:srgbClr val="1C6F47"/>
                </a:solidFill>
              </a:rPr>
              <a:t>tenants receive communication</a:t>
            </a:r>
            <a:r>
              <a:rPr lang="en-US" sz="1600" dirty="0">
                <a:solidFill>
                  <a:srgbClr val="1C6F47"/>
                </a:solidFill>
              </a:rPr>
              <a:t> regarding the Event.</a:t>
            </a:r>
          </a:p>
          <a:p>
            <a:r>
              <a:rPr lang="en-US" sz="1600" dirty="0">
                <a:solidFill>
                  <a:srgbClr val="1C6F47"/>
                </a:solidFill>
              </a:rPr>
              <a:t>6. Airport areas used for the Event must be </a:t>
            </a:r>
            <a:r>
              <a:rPr lang="en-US" sz="1600" b="1" dirty="0">
                <a:solidFill>
                  <a:srgbClr val="1C6F47"/>
                </a:solidFill>
              </a:rPr>
              <a:t>returned to like or better condition</a:t>
            </a:r>
            <a:r>
              <a:rPr lang="en-US" sz="1600" dirty="0">
                <a:solidFill>
                  <a:srgbClr val="1C6F47"/>
                </a:solidFill>
              </a:rPr>
              <a:t> following the Event. </a:t>
            </a:r>
          </a:p>
          <a:p>
            <a:r>
              <a:rPr lang="en-US" sz="1600" dirty="0">
                <a:solidFill>
                  <a:srgbClr val="1C6F47"/>
                </a:solidFill>
              </a:rPr>
              <a:t>7. Any </a:t>
            </a:r>
            <a:r>
              <a:rPr lang="en-US" sz="1600" b="1" dirty="0">
                <a:solidFill>
                  <a:srgbClr val="1C6F47"/>
                </a:solidFill>
              </a:rPr>
              <a:t>changes to the Event </a:t>
            </a:r>
            <a:r>
              <a:rPr lang="en-US" sz="1600" dirty="0">
                <a:solidFill>
                  <a:srgbClr val="1C6F47"/>
                </a:solidFill>
              </a:rPr>
              <a:t>different than submitted in the application should be submitted to the Department for further evaluation </a:t>
            </a:r>
          </a:p>
        </p:txBody>
      </p:sp>
      <p:pic>
        <p:nvPicPr>
          <p:cNvPr id="7" name="Content Placeholder 6">
            <a:extLst>
              <a:ext uri="{FF2B5EF4-FFF2-40B4-BE49-F238E27FC236}">
                <a16:creationId xmlns:a16="http://schemas.microsoft.com/office/drawing/2014/main" id="{FADEF51E-0C3F-4890-9550-B9314A82C8B4}"/>
              </a:ext>
            </a:extLst>
          </p:cNvPr>
          <p:cNvPicPr>
            <a:picLocks noGrp="1" noChangeAspect="1"/>
          </p:cNvPicPr>
          <p:nvPr>
            <p:ph sz="half" idx="1"/>
          </p:nvPr>
        </p:nvPicPr>
        <p:blipFill>
          <a:blip r:embed="rId2"/>
          <a:stretch>
            <a:fillRect/>
          </a:stretch>
        </p:blipFill>
        <p:spPr>
          <a:xfrm>
            <a:off x="4572000" y="1826711"/>
            <a:ext cx="4095930" cy="4274621"/>
          </a:xfrm>
          <a:prstGeom prst="rect">
            <a:avLst/>
          </a:prstGeom>
        </p:spPr>
      </p:pic>
    </p:spTree>
    <p:extLst>
      <p:ext uri="{BB962C8B-B14F-4D97-AF65-F5344CB8AC3E}">
        <p14:creationId xmlns:p14="http://schemas.microsoft.com/office/powerpoint/2010/main" val="3716826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92E3C2-CD30-4E33-AD60-0D7DDEF1B2A5}"/>
              </a:ext>
            </a:extLst>
          </p:cNvPr>
          <p:cNvSpPr>
            <a:spLocks noGrp="1"/>
          </p:cNvSpPr>
          <p:nvPr>
            <p:ph type="ctrTitle"/>
          </p:nvPr>
        </p:nvSpPr>
        <p:spPr>
          <a:xfrm>
            <a:off x="926825" y="848261"/>
            <a:ext cx="7379927" cy="483696"/>
          </a:xfrm>
        </p:spPr>
        <p:txBody>
          <a:bodyPr>
            <a:noAutofit/>
          </a:bodyPr>
          <a:lstStyle/>
          <a:p>
            <a:pPr algn="ctr"/>
            <a:r>
              <a:rPr lang="en-US" sz="3200" dirty="0">
                <a:latin typeface="+mn-lt"/>
              </a:rPr>
              <a:t>Common Questions/Issues</a:t>
            </a:r>
          </a:p>
        </p:txBody>
      </p:sp>
      <p:sp>
        <p:nvSpPr>
          <p:cNvPr id="5" name="Content Placeholder 4">
            <a:extLst>
              <a:ext uri="{FF2B5EF4-FFF2-40B4-BE49-F238E27FC236}">
                <a16:creationId xmlns:a16="http://schemas.microsoft.com/office/drawing/2014/main" id="{66F3E3A0-20BF-4A3B-9210-3E0B8A2EFAC6}"/>
              </a:ext>
            </a:extLst>
          </p:cNvPr>
          <p:cNvSpPr>
            <a:spLocks noGrp="1"/>
          </p:cNvSpPr>
          <p:nvPr>
            <p:ph sz="half" idx="1"/>
          </p:nvPr>
        </p:nvSpPr>
        <p:spPr>
          <a:xfrm>
            <a:off x="882036" y="1537544"/>
            <a:ext cx="7379927" cy="4472195"/>
          </a:xfrm>
        </p:spPr>
        <p:txBody>
          <a:bodyPr/>
          <a:lstStyle/>
          <a:p>
            <a:r>
              <a:rPr lang="en-US" dirty="0">
                <a:solidFill>
                  <a:schemeClr val="accent1">
                    <a:lumMod val="50000"/>
                  </a:schemeClr>
                </a:solidFill>
                <a:latin typeface="+mn-lt"/>
              </a:rPr>
              <a:t>Include Fair Market Value Compensation</a:t>
            </a:r>
          </a:p>
          <a:p>
            <a:pPr marL="800100" lvl="1" indent="-342900">
              <a:buFontTx/>
              <a:buChar char="-"/>
            </a:pPr>
            <a:r>
              <a:rPr lang="en-US" sz="1800" dirty="0">
                <a:solidFill>
                  <a:srgbClr val="1C6F47"/>
                </a:solidFill>
                <a:latin typeface="+mn-lt"/>
              </a:rPr>
              <a:t>Compensation should go back to the airport</a:t>
            </a:r>
          </a:p>
          <a:p>
            <a:pPr marL="800100" lvl="1" indent="-342900">
              <a:buFontTx/>
              <a:buChar char="-"/>
            </a:pPr>
            <a:r>
              <a:rPr lang="en-US" sz="1800" dirty="0">
                <a:solidFill>
                  <a:srgbClr val="1C6F47"/>
                </a:solidFill>
                <a:latin typeface="+mn-lt"/>
              </a:rPr>
              <a:t>Additional information may be requested on how rates were determined</a:t>
            </a:r>
          </a:p>
          <a:p>
            <a:r>
              <a:rPr lang="en-US" dirty="0">
                <a:solidFill>
                  <a:schemeClr val="accent1">
                    <a:lumMod val="50000"/>
                  </a:schemeClr>
                </a:solidFill>
                <a:latin typeface="+mn-lt"/>
              </a:rPr>
              <a:t>Include tenant communication plan for event</a:t>
            </a:r>
          </a:p>
          <a:p>
            <a:pPr lvl="0"/>
            <a:r>
              <a:rPr lang="en-US" dirty="0">
                <a:solidFill>
                  <a:srgbClr val="5B9BD5">
                    <a:lumMod val="50000"/>
                  </a:srgbClr>
                </a:solidFill>
                <a:latin typeface="+mn-lt"/>
              </a:rPr>
              <a:t>Include impacts to airport movement areas</a:t>
            </a:r>
            <a:endParaRPr lang="en-US" dirty="0">
              <a:solidFill>
                <a:schemeClr val="accent1">
                  <a:lumMod val="50000"/>
                </a:schemeClr>
              </a:solidFill>
              <a:latin typeface="+mn-lt"/>
            </a:endParaRPr>
          </a:p>
          <a:p>
            <a:pPr marL="800100" lvl="1" indent="-342900">
              <a:buFontTx/>
              <a:buChar char="-"/>
            </a:pPr>
            <a:r>
              <a:rPr lang="en-US" sz="1800" dirty="0">
                <a:solidFill>
                  <a:srgbClr val="1C6F47"/>
                </a:solidFill>
                <a:latin typeface="+mn-lt"/>
              </a:rPr>
              <a:t>No event should impact active safety areas or object free areas</a:t>
            </a:r>
          </a:p>
          <a:p>
            <a:pPr marL="800100" lvl="1" indent="-342900">
              <a:buFontTx/>
              <a:buChar char="-"/>
            </a:pPr>
            <a:r>
              <a:rPr lang="en-US" sz="1800" dirty="0">
                <a:solidFill>
                  <a:srgbClr val="1C6F47"/>
                </a:solidFill>
                <a:latin typeface="+mn-lt"/>
              </a:rPr>
              <a:t>No event traffic should traverse any active safety or critical areas</a:t>
            </a:r>
          </a:p>
          <a:p>
            <a:pPr marL="800100" lvl="1" indent="-342900">
              <a:buFontTx/>
              <a:buChar char="-"/>
            </a:pPr>
            <a:r>
              <a:rPr lang="en-US" sz="1800" dirty="0">
                <a:solidFill>
                  <a:srgbClr val="1C6F47"/>
                </a:solidFill>
                <a:latin typeface="+mn-lt"/>
              </a:rPr>
              <a:t>Drawings should show barricades to contain event activities within enclosed area and prevent aircraft operations from entering closed areas</a:t>
            </a:r>
            <a:endParaRPr lang="en-US" sz="1600" dirty="0">
              <a:solidFill>
                <a:srgbClr val="1C6F47"/>
              </a:solidFill>
              <a:latin typeface="+mn-lt"/>
            </a:endParaRPr>
          </a:p>
          <a:p>
            <a:pPr lvl="0"/>
            <a:r>
              <a:rPr lang="en-US" dirty="0">
                <a:solidFill>
                  <a:srgbClr val="5B9BD5">
                    <a:lumMod val="50000"/>
                  </a:srgbClr>
                </a:solidFill>
                <a:latin typeface="Calibri" panose="020F0502020204030204"/>
              </a:rPr>
              <a:t>Consider Event Insurance to cover the Airport’s Liability</a:t>
            </a:r>
          </a:p>
          <a:p>
            <a:pPr lvl="0"/>
            <a:r>
              <a:rPr lang="en-US" dirty="0">
                <a:solidFill>
                  <a:srgbClr val="5B9BD5">
                    <a:lumMod val="50000"/>
                  </a:srgbClr>
                </a:solidFill>
                <a:latin typeface="Calibri" panose="020F0502020204030204"/>
              </a:rPr>
              <a:t>Safety Plan Essential and Airport Staff should Monitor the Plan During the Event</a:t>
            </a:r>
            <a:endParaRPr lang="en-US" dirty="0">
              <a:solidFill>
                <a:schemeClr val="accent1">
                  <a:lumMod val="50000"/>
                </a:schemeClr>
              </a:solidFill>
              <a:latin typeface="+mn-lt"/>
            </a:endParaRPr>
          </a:p>
        </p:txBody>
      </p:sp>
    </p:spTree>
    <p:extLst>
      <p:ext uri="{BB962C8B-B14F-4D97-AF65-F5344CB8AC3E}">
        <p14:creationId xmlns:p14="http://schemas.microsoft.com/office/powerpoint/2010/main" val="1246240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Box 11"/>
          <p:cNvSpPr txBox="1">
            <a:spLocks noChangeArrowheads="1"/>
          </p:cNvSpPr>
          <p:nvPr/>
        </p:nvSpPr>
        <p:spPr bwMode="auto">
          <a:xfrm>
            <a:off x="304800" y="1059403"/>
            <a:ext cx="6934200" cy="646331"/>
          </a:xfrm>
          <a:prstGeom prst="rect">
            <a:avLst/>
          </a:prstGeom>
          <a:noFill/>
          <a:ln w="9525">
            <a:noFill/>
            <a:miter lim="800000"/>
            <a:headEnd/>
            <a:tailEnd/>
          </a:ln>
        </p:spPr>
        <p:txBody>
          <a:bodyPr>
            <a:spAutoFit/>
          </a:bodyPr>
          <a:lstStyle/>
          <a:p>
            <a:endParaRPr lang="en-US" b="1" dirty="0">
              <a:solidFill>
                <a:srgbClr val="002060"/>
              </a:solidFill>
              <a:latin typeface="+mj-lt"/>
            </a:endParaRPr>
          </a:p>
          <a:p>
            <a:endParaRPr lang="en-US" dirty="0">
              <a:solidFill>
                <a:srgbClr val="002060"/>
              </a:solidFill>
              <a:latin typeface="+mj-lt"/>
            </a:endParaRPr>
          </a:p>
        </p:txBody>
      </p:sp>
      <p:sp>
        <p:nvSpPr>
          <p:cNvPr id="8" name="TextBox 11"/>
          <p:cNvSpPr txBox="1">
            <a:spLocks noChangeArrowheads="1"/>
          </p:cNvSpPr>
          <p:nvPr/>
        </p:nvSpPr>
        <p:spPr bwMode="auto">
          <a:xfrm>
            <a:off x="2954589" y="2354718"/>
            <a:ext cx="2956264" cy="769441"/>
          </a:xfrm>
          <a:prstGeom prst="rect">
            <a:avLst/>
          </a:prstGeom>
          <a:noFill/>
          <a:ln w="9525">
            <a:noFill/>
            <a:miter lim="800000"/>
            <a:headEnd/>
            <a:tailEnd/>
          </a:ln>
        </p:spPr>
        <p:txBody>
          <a:bodyPr wrap="square">
            <a:spAutoFit/>
          </a:bodyPr>
          <a:lstStyle/>
          <a:p>
            <a:pPr algn="ctr"/>
            <a:r>
              <a:rPr lang="en-US" sz="4400" b="1" dirty="0">
                <a:solidFill>
                  <a:schemeClr val="accent1">
                    <a:lumMod val="50000"/>
                  </a:schemeClr>
                </a:solidFill>
              </a:rPr>
              <a:t>Questions?</a:t>
            </a:r>
          </a:p>
        </p:txBody>
      </p:sp>
      <p:pic>
        <p:nvPicPr>
          <p:cNvPr id="3" name="Picture 2">
            <a:extLst>
              <a:ext uri="{FF2B5EF4-FFF2-40B4-BE49-F238E27FC236}">
                <a16:creationId xmlns:a16="http://schemas.microsoft.com/office/drawing/2014/main" id="{AECFB999-9BA0-4E84-AFE2-CC6FB1914419}"/>
              </a:ext>
            </a:extLst>
          </p:cNvPr>
          <p:cNvPicPr>
            <a:picLocks noChangeAspect="1"/>
          </p:cNvPicPr>
          <p:nvPr/>
        </p:nvPicPr>
        <p:blipFill>
          <a:blip r:embed="rId3"/>
          <a:stretch>
            <a:fillRect/>
          </a:stretch>
        </p:blipFill>
        <p:spPr>
          <a:xfrm>
            <a:off x="6771761" y="741467"/>
            <a:ext cx="2067439" cy="3101916"/>
          </a:xfrm>
          <a:prstGeom prst="rect">
            <a:avLst/>
          </a:prstGeom>
        </p:spPr>
      </p:pic>
      <p:pic>
        <p:nvPicPr>
          <p:cNvPr id="4" name="Picture 3">
            <a:extLst>
              <a:ext uri="{FF2B5EF4-FFF2-40B4-BE49-F238E27FC236}">
                <a16:creationId xmlns:a16="http://schemas.microsoft.com/office/drawing/2014/main" id="{BF8FD9BB-5936-4CDB-A82C-CFE2C9EE82B4}"/>
              </a:ext>
            </a:extLst>
          </p:cNvPr>
          <p:cNvPicPr>
            <a:picLocks noChangeAspect="1"/>
          </p:cNvPicPr>
          <p:nvPr/>
        </p:nvPicPr>
        <p:blipFill>
          <a:blip r:embed="rId4"/>
          <a:stretch>
            <a:fillRect/>
          </a:stretch>
        </p:blipFill>
        <p:spPr>
          <a:xfrm>
            <a:off x="304800" y="3585841"/>
            <a:ext cx="4057271" cy="2698244"/>
          </a:xfrm>
          <a:prstGeom prst="rect">
            <a:avLst/>
          </a:prstGeom>
        </p:spPr>
      </p:pic>
      <p:sp>
        <p:nvSpPr>
          <p:cNvPr id="2" name="Rectangle 1">
            <a:extLst>
              <a:ext uri="{FF2B5EF4-FFF2-40B4-BE49-F238E27FC236}">
                <a16:creationId xmlns:a16="http://schemas.microsoft.com/office/drawing/2014/main" id="{519C8A3E-7952-4991-B69D-D28E5F8B9B12}"/>
              </a:ext>
            </a:extLst>
          </p:cNvPr>
          <p:cNvSpPr/>
          <p:nvPr/>
        </p:nvSpPr>
        <p:spPr>
          <a:xfrm>
            <a:off x="4572000" y="4598268"/>
            <a:ext cx="4390330" cy="1200329"/>
          </a:xfrm>
          <a:prstGeom prst="rect">
            <a:avLst/>
          </a:prstGeom>
        </p:spPr>
        <p:txBody>
          <a:bodyPr wrap="square">
            <a:spAutoFit/>
          </a:bodyPr>
          <a:lstStyle/>
          <a:p>
            <a:r>
              <a:rPr lang="en-US" b="1" dirty="0">
                <a:solidFill>
                  <a:srgbClr val="085694"/>
                </a:solidFill>
              </a:rPr>
              <a:t>Any Questions for:</a:t>
            </a:r>
          </a:p>
          <a:p>
            <a:r>
              <a:rPr lang="en-US" b="1" dirty="0">
                <a:solidFill>
                  <a:srgbClr val="085694"/>
                </a:solidFill>
              </a:rPr>
              <a:t>Steve Brian, </a:t>
            </a:r>
            <a:r>
              <a:rPr lang="en-US" dirty="0">
                <a:solidFill>
                  <a:srgbClr val="085694"/>
                </a:solidFill>
              </a:rPr>
              <a:t>sbrian@dot.ga.gov</a:t>
            </a:r>
          </a:p>
          <a:p>
            <a:r>
              <a:rPr lang="en-US" b="1" dirty="0">
                <a:solidFill>
                  <a:srgbClr val="085694"/>
                </a:solidFill>
              </a:rPr>
              <a:t>Terra Winslett, </a:t>
            </a:r>
            <a:r>
              <a:rPr lang="en-US" dirty="0">
                <a:solidFill>
                  <a:srgbClr val="085694"/>
                </a:solidFill>
              </a:rPr>
              <a:t>twinslett@flygcairports.com</a:t>
            </a:r>
          </a:p>
          <a:p>
            <a:r>
              <a:rPr lang="en-US" b="1" dirty="0">
                <a:solidFill>
                  <a:srgbClr val="085694"/>
                </a:solidFill>
              </a:rPr>
              <a:t>Billy Ragan, </a:t>
            </a:r>
            <a:r>
              <a:rPr lang="en-US" dirty="0">
                <a:solidFill>
                  <a:srgbClr val="085694"/>
                </a:solidFill>
              </a:rPr>
              <a:t>bragan@vidaliaga.gov</a:t>
            </a:r>
          </a:p>
        </p:txBody>
      </p:sp>
    </p:spTree>
    <p:extLst>
      <p:ext uri="{BB962C8B-B14F-4D97-AF65-F5344CB8AC3E}">
        <p14:creationId xmlns:p14="http://schemas.microsoft.com/office/powerpoint/2010/main" val="258337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Box 11"/>
          <p:cNvSpPr txBox="1">
            <a:spLocks noChangeArrowheads="1"/>
          </p:cNvSpPr>
          <p:nvPr/>
        </p:nvSpPr>
        <p:spPr bwMode="auto">
          <a:xfrm>
            <a:off x="304800" y="304800"/>
            <a:ext cx="6934200" cy="646331"/>
          </a:xfrm>
          <a:prstGeom prst="rect">
            <a:avLst/>
          </a:prstGeom>
          <a:noFill/>
          <a:ln w="9525">
            <a:noFill/>
            <a:miter lim="800000"/>
            <a:headEnd/>
            <a:tailEnd/>
          </a:ln>
        </p:spPr>
        <p:txBody>
          <a:bodyPr>
            <a:spAutoFit/>
          </a:bodyPr>
          <a:lstStyle/>
          <a:p>
            <a:endParaRPr lang="en-US" b="1" dirty="0">
              <a:solidFill>
                <a:srgbClr val="002060"/>
              </a:solidFill>
              <a:latin typeface="+mj-lt"/>
            </a:endParaRPr>
          </a:p>
          <a:p>
            <a:endParaRPr lang="en-US" dirty="0">
              <a:solidFill>
                <a:srgbClr val="002060"/>
              </a:solidFill>
              <a:latin typeface="+mj-lt"/>
            </a:endParaRPr>
          </a:p>
        </p:txBody>
      </p:sp>
      <p:sp>
        <p:nvSpPr>
          <p:cNvPr id="81" name="TextBox 80"/>
          <p:cNvSpPr txBox="1"/>
          <p:nvPr/>
        </p:nvSpPr>
        <p:spPr>
          <a:xfrm>
            <a:off x="698770" y="2044363"/>
            <a:ext cx="7817817" cy="3926203"/>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pPr>
            <a:r>
              <a:rPr lang="en-US" sz="2400" i="1" dirty="0">
                <a:solidFill>
                  <a:srgbClr val="1C6F47"/>
                </a:solidFill>
              </a:rPr>
              <a:t>Activities that Trigger Non-Aeronautical Event Approval</a:t>
            </a:r>
          </a:p>
          <a:p>
            <a:pPr marL="228600" lvl="0" indent="-228600">
              <a:lnSpc>
                <a:spcPct val="90000"/>
              </a:lnSpc>
              <a:spcBef>
                <a:spcPts val="1000"/>
              </a:spcBef>
              <a:buFont typeface="Arial" panose="020B0604020202020204" pitchFamily="34" charset="0"/>
              <a:buChar char="•"/>
            </a:pPr>
            <a:r>
              <a:rPr lang="en-US" sz="2400" i="1" dirty="0">
                <a:solidFill>
                  <a:srgbClr val="1C6F47"/>
                </a:solidFill>
              </a:rPr>
              <a:t>FAA Non-Aeronautical Event Policy Guidance</a:t>
            </a:r>
          </a:p>
          <a:p>
            <a:pPr marL="228600" lvl="0" indent="-228600">
              <a:lnSpc>
                <a:spcPct val="90000"/>
              </a:lnSpc>
              <a:spcBef>
                <a:spcPts val="1000"/>
              </a:spcBef>
              <a:buFont typeface="Arial" panose="020B0604020202020204" pitchFamily="34" charset="0"/>
              <a:buChar char="•"/>
            </a:pPr>
            <a:r>
              <a:rPr lang="en-US" sz="2400" i="1" dirty="0">
                <a:solidFill>
                  <a:srgbClr val="1C6F47"/>
                </a:solidFill>
              </a:rPr>
              <a:t>GDOT Non-Aeronautical Event Submittal Process</a:t>
            </a:r>
          </a:p>
          <a:p>
            <a:pPr marL="228600" lvl="0" indent="-228600">
              <a:lnSpc>
                <a:spcPct val="90000"/>
              </a:lnSpc>
              <a:spcBef>
                <a:spcPts val="1000"/>
              </a:spcBef>
              <a:buFont typeface="Arial" panose="020B0604020202020204" pitchFamily="34" charset="0"/>
              <a:buChar char="•"/>
            </a:pPr>
            <a:r>
              <a:rPr lang="en-US" sz="2400" i="1" dirty="0">
                <a:solidFill>
                  <a:srgbClr val="1C6F47"/>
                </a:solidFill>
              </a:rPr>
              <a:t>Fair Market Value Determination Concepts </a:t>
            </a:r>
          </a:p>
          <a:p>
            <a:pPr marL="228600" lvl="0" indent="-228600">
              <a:lnSpc>
                <a:spcPct val="90000"/>
              </a:lnSpc>
              <a:spcBef>
                <a:spcPts val="1000"/>
              </a:spcBef>
              <a:buFont typeface="Arial" panose="020B0604020202020204" pitchFamily="34" charset="0"/>
              <a:buChar char="•"/>
            </a:pPr>
            <a:r>
              <a:rPr lang="en-US" sz="2400" i="1" dirty="0">
                <a:solidFill>
                  <a:srgbClr val="1C6F47"/>
                </a:solidFill>
              </a:rPr>
              <a:t>Non-Aeronautical Event Example Submission</a:t>
            </a:r>
            <a:r>
              <a:rPr lang="en-US" sz="2000" i="1" dirty="0">
                <a:solidFill>
                  <a:srgbClr val="1C6F47"/>
                </a:solidFill>
              </a:rPr>
              <a:t> (Vidalia Onion Festival)</a:t>
            </a:r>
          </a:p>
          <a:p>
            <a:pPr marL="228600" lvl="0" indent="-228600">
              <a:lnSpc>
                <a:spcPct val="90000"/>
              </a:lnSpc>
              <a:spcBef>
                <a:spcPts val="1000"/>
              </a:spcBef>
              <a:buFont typeface="Arial" panose="020B0604020202020204" pitchFamily="34" charset="0"/>
              <a:buChar char="•"/>
            </a:pPr>
            <a:r>
              <a:rPr lang="en-US" sz="2400" i="1" dirty="0">
                <a:solidFill>
                  <a:srgbClr val="1C6F47"/>
                </a:solidFill>
              </a:rPr>
              <a:t>GDOT No Objection Letter </a:t>
            </a:r>
          </a:p>
          <a:p>
            <a:pPr marL="228600" lvl="0" indent="-228600">
              <a:lnSpc>
                <a:spcPct val="90000"/>
              </a:lnSpc>
              <a:spcBef>
                <a:spcPts val="1000"/>
              </a:spcBef>
              <a:buFont typeface="Arial" panose="020B0604020202020204" pitchFamily="34" charset="0"/>
              <a:buChar char="•"/>
            </a:pPr>
            <a:r>
              <a:rPr lang="en-US" sz="2400" i="1" dirty="0">
                <a:solidFill>
                  <a:srgbClr val="1C6F47"/>
                </a:solidFill>
              </a:rPr>
              <a:t>Common Questions/Issues</a:t>
            </a:r>
          </a:p>
          <a:p>
            <a:pPr marL="228600" lvl="0" indent="-228600">
              <a:lnSpc>
                <a:spcPct val="90000"/>
              </a:lnSpc>
              <a:spcBef>
                <a:spcPts val="1000"/>
              </a:spcBef>
              <a:buFont typeface="Arial" panose="020B0604020202020204" pitchFamily="34" charset="0"/>
              <a:buChar char="•"/>
            </a:pPr>
            <a:r>
              <a:rPr lang="en-US" sz="2400" i="1" dirty="0">
                <a:solidFill>
                  <a:srgbClr val="1C6F47"/>
                </a:solidFill>
              </a:rPr>
              <a:t>Questions from Participates</a:t>
            </a:r>
          </a:p>
        </p:txBody>
      </p:sp>
      <p:sp>
        <p:nvSpPr>
          <p:cNvPr id="11" name="TextBox 11"/>
          <p:cNvSpPr txBox="1">
            <a:spLocks noChangeArrowheads="1"/>
          </p:cNvSpPr>
          <p:nvPr/>
        </p:nvSpPr>
        <p:spPr bwMode="auto">
          <a:xfrm>
            <a:off x="676922" y="884357"/>
            <a:ext cx="7861515" cy="1077218"/>
          </a:xfrm>
          <a:prstGeom prst="rect">
            <a:avLst/>
          </a:prstGeom>
          <a:noFill/>
          <a:ln w="9525">
            <a:noFill/>
            <a:miter lim="800000"/>
            <a:headEnd/>
            <a:tailEnd/>
          </a:ln>
        </p:spPr>
        <p:txBody>
          <a:bodyPr wrap="square">
            <a:spAutoFit/>
          </a:bodyPr>
          <a:lstStyle/>
          <a:p>
            <a:pPr algn="ctr"/>
            <a:r>
              <a:rPr lang="en-US" sz="3200" b="1" dirty="0">
                <a:solidFill>
                  <a:schemeClr val="accent1">
                    <a:lumMod val="50000"/>
                  </a:schemeClr>
                </a:solidFill>
              </a:rPr>
              <a:t>Gaining Approval for Non-Aeronautical Events at Your Airport</a:t>
            </a:r>
          </a:p>
        </p:txBody>
      </p:sp>
      <p:pic>
        <p:nvPicPr>
          <p:cNvPr id="3" name="Picture 2">
            <a:extLst>
              <a:ext uri="{FF2B5EF4-FFF2-40B4-BE49-F238E27FC236}">
                <a16:creationId xmlns:a16="http://schemas.microsoft.com/office/drawing/2014/main" id="{99460B8E-0DCF-49B5-ACFE-E89AA41A843B}"/>
              </a:ext>
            </a:extLst>
          </p:cNvPr>
          <p:cNvPicPr>
            <a:picLocks noChangeAspect="1"/>
          </p:cNvPicPr>
          <p:nvPr/>
        </p:nvPicPr>
        <p:blipFill>
          <a:blip r:embed="rId3"/>
          <a:stretch>
            <a:fillRect/>
          </a:stretch>
        </p:blipFill>
        <p:spPr>
          <a:xfrm>
            <a:off x="4571999" y="4426387"/>
            <a:ext cx="4323719" cy="2266730"/>
          </a:xfrm>
          <a:prstGeom prst="rect">
            <a:avLst/>
          </a:prstGeom>
        </p:spPr>
      </p:pic>
    </p:spTree>
    <p:extLst>
      <p:ext uri="{BB962C8B-B14F-4D97-AF65-F5344CB8AC3E}">
        <p14:creationId xmlns:p14="http://schemas.microsoft.com/office/powerpoint/2010/main" val="246712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Box 11"/>
          <p:cNvSpPr txBox="1">
            <a:spLocks noChangeArrowheads="1"/>
          </p:cNvSpPr>
          <p:nvPr/>
        </p:nvSpPr>
        <p:spPr bwMode="auto">
          <a:xfrm>
            <a:off x="304800" y="1006139"/>
            <a:ext cx="6934200" cy="646331"/>
          </a:xfrm>
          <a:prstGeom prst="rect">
            <a:avLst/>
          </a:prstGeom>
          <a:noFill/>
          <a:ln w="9525">
            <a:noFill/>
            <a:miter lim="800000"/>
            <a:headEnd/>
            <a:tailEnd/>
          </a:ln>
        </p:spPr>
        <p:txBody>
          <a:bodyPr>
            <a:spAutoFit/>
          </a:bodyPr>
          <a:lstStyle/>
          <a:p>
            <a:endParaRPr lang="en-US" b="1" dirty="0">
              <a:solidFill>
                <a:srgbClr val="002060"/>
              </a:solidFill>
              <a:latin typeface="+mj-lt"/>
            </a:endParaRPr>
          </a:p>
          <a:p>
            <a:endParaRPr lang="en-US" dirty="0">
              <a:solidFill>
                <a:srgbClr val="002060"/>
              </a:solidFill>
              <a:latin typeface="+mj-lt"/>
            </a:endParaRPr>
          </a:p>
        </p:txBody>
      </p:sp>
      <p:sp>
        <p:nvSpPr>
          <p:cNvPr id="81" name="TextBox 80"/>
          <p:cNvSpPr txBox="1"/>
          <p:nvPr/>
        </p:nvSpPr>
        <p:spPr>
          <a:xfrm>
            <a:off x="469557" y="2172856"/>
            <a:ext cx="8117325" cy="4585871"/>
          </a:xfrm>
          <a:prstGeom prst="rect">
            <a:avLst/>
          </a:prstGeom>
          <a:noFill/>
        </p:spPr>
        <p:txBody>
          <a:bodyPr wrap="square" rtlCol="0">
            <a:spAutoFit/>
          </a:bodyPr>
          <a:lstStyle/>
          <a:p>
            <a:r>
              <a:rPr lang="en-US" sz="2400" b="1" i="1" dirty="0">
                <a:solidFill>
                  <a:schemeClr val="accent1">
                    <a:lumMod val="50000"/>
                  </a:schemeClr>
                </a:solidFill>
              </a:rPr>
              <a:t>Federal Obligated Airport Sponsors are Required to Gain Non-Aeronautical Event No Objection from FAA/GDOT if an Event will:</a:t>
            </a:r>
          </a:p>
          <a:p>
            <a:endParaRPr lang="en-US" sz="1100" i="1" dirty="0">
              <a:solidFill>
                <a:schemeClr val="accent1">
                  <a:lumMod val="50000"/>
                </a:schemeClr>
              </a:solidFill>
            </a:endParaRPr>
          </a:p>
          <a:p>
            <a:pPr marL="342900" indent="-342900">
              <a:buFont typeface="Arial" panose="020B0604020202020204" pitchFamily="34" charset="0"/>
              <a:buChar char="•"/>
            </a:pPr>
            <a:r>
              <a:rPr lang="en-US" sz="2000" i="1" dirty="0">
                <a:solidFill>
                  <a:srgbClr val="1C6F47"/>
                </a:solidFill>
              </a:rPr>
              <a:t>Close an Operational Surface such as a Runway or Taxiway,</a:t>
            </a:r>
          </a:p>
          <a:p>
            <a:pPr marL="342900" indent="-342900">
              <a:buFont typeface="Arial" panose="020B0604020202020204" pitchFamily="34" charset="0"/>
              <a:buChar char="•"/>
            </a:pPr>
            <a:endParaRPr lang="en-US" sz="2000" i="1" dirty="0">
              <a:solidFill>
                <a:srgbClr val="1C6F47"/>
              </a:solidFill>
            </a:endParaRPr>
          </a:p>
          <a:p>
            <a:pPr marL="342900" indent="-342900">
              <a:buFont typeface="Arial" panose="020B0604020202020204" pitchFamily="34" charset="0"/>
              <a:buChar char="•"/>
            </a:pPr>
            <a:r>
              <a:rPr lang="en-US" sz="2000" i="1" dirty="0">
                <a:solidFill>
                  <a:srgbClr val="1C6F47"/>
                </a:solidFill>
              </a:rPr>
              <a:t>Close a Substantial Portion of an Apron</a:t>
            </a:r>
          </a:p>
          <a:p>
            <a:r>
              <a:rPr lang="en-US" sz="2000" i="1" dirty="0">
                <a:solidFill>
                  <a:srgbClr val="1C6F47"/>
                </a:solidFill>
              </a:rPr>
              <a:t>      used by the Flying public,</a:t>
            </a:r>
          </a:p>
          <a:p>
            <a:pPr marL="342900" indent="-342900">
              <a:buFont typeface="Arial" panose="020B0604020202020204" pitchFamily="34" charset="0"/>
              <a:buChar char="•"/>
            </a:pPr>
            <a:endParaRPr lang="en-US" sz="2000" i="1" dirty="0">
              <a:solidFill>
                <a:srgbClr val="1C6F47"/>
              </a:solidFill>
            </a:endParaRPr>
          </a:p>
          <a:p>
            <a:pPr marL="342900" indent="-342900">
              <a:buFont typeface="Arial" panose="020B0604020202020204" pitchFamily="34" charset="0"/>
              <a:buChar char="•"/>
            </a:pPr>
            <a:r>
              <a:rPr lang="en-US" sz="2000" i="1" dirty="0">
                <a:solidFill>
                  <a:srgbClr val="1C6F47"/>
                </a:solidFill>
              </a:rPr>
              <a:t>Potentially Create a Safety Hazard to the Flying</a:t>
            </a:r>
          </a:p>
          <a:p>
            <a:r>
              <a:rPr lang="en-US" sz="2000" i="1" dirty="0">
                <a:solidFill>
                  <a:srgbClr val="1C6F47"/>
                </a:solidFill>
              </a:rPr>
              <a:t>     Public,  </a:t>
            </a:r>
          </a:p>
          <a:p>
            <a:pPr marL="342900" indent="-342900">
              <a:buFont typeface="Arial" panose="020B0604020202020204" pitchFamily="34" charset="0"/>
              <a:buChar char="•"/>
            </a:pPr>
            <a:endParaRPr lang="en-US" sz="2000" i="1" dirty="0">
              <a:solidFill>
                <a:srgbClr val="1C6F47"/>
              </a:solidFill>
            </a:endParaRPr>
          </a:p>
          <a:p>
            <a:pPr marL="342900" indent="-342900">
              <a:buFont typeface="Arial" panose="020B0604020202020204" pitchFamily="34" charset="0"/>
              <a:buChar char="•"/>
            </a:pPr>
            <a:r>
              <a:rPr lang="en-US" sz="2000" i="1" dirty="0">
                <a:solidFill>
                  <a:srgbClr val="1C6F47"/>
                </a:solidFill>
              </a:rPr>
              <a:t>Render the Airport Unusable to the Flying</a:t>
            </a:r>
          </a:p>
          <a:p>
            <a:r>
              <a:rPr lang="en-US" sz="2000" i="1" dirty="0">
                <a:solidFill>
                  <a:srgbClr val="1C6F47"/>
                </a:solidFill>
              </a:rPr>
              <a:t>     Public.  </a:t>
            </a:r>
          </a:p>
        </p:txBody>
      </p:sp>
      <p:sp>
        <p:nvSpPr>
          <p:cNvPr id="11" name="TextBox 11"/>
          <p:cNvSpPr txBox="1">
            <a:spLocks noChangeArrowheads="1"/>
          </p:cNvSpPr>
          <p:nvPr/>
        </p:nvSpPr>
        <p:spPr bwMode="auto">
          <a:xfrm>
            <a:off x="328013" y="917665"/>
            <a:ext cx="8534400" cy="1077218"/>
          </a:xfrm>
          <a:prstGeom prst="rect">
            <a:avLst/>
          </a:prstGeom>
          <a:noFill/>
          <a:ln w="9525">
            <a:noFill/>
            <a:miter lim="800000"/>
            <a:headEnd/>
            <a:tailEnd/>
          </a:ln>
        </p:spPr>
        <p:txBody>
          <a:bodyPr wrap="square">
            <a:spAutoFit/>
          </a:bodyPr>
          <a:lstStyle/>
          <a:p>
            <a:pPr algn="ctr"/>
            <a:r>
              <a:rPr lang="en-US" sz="3200" b="1" dirty="0">
                <a:solidFill>
                  <a:schemeClr val="accent1">
                    <a:lumMod val="50000"/>
                  </a:schemeClr>
                </a:solidFill>
              </a:rPr>
              <a:t>Activities that Trigger Non-Aeronautical Event Approval</a:t>
            </a:r>
          </a:p>
        </p:txBody>
      </p:sp>
      <p:pic>
        <p:nvPicPr>
          <p:cNvPr id="2" name="Picture 1">
            <a:extLst>
              <a:ext uri="{FF2B5EF4-FFF2-40B4-BE49-F238E27FC236}">
                <a16:creationId xmlns:a16="http://schemas.microsoft.com/office/drawing/2014/main" id="{A1B85038-E14B-4CEC-9F92-502398D4389D}"/>
              </a:ext>
            </a:extLst>
          </p:cNvPr>
          <p:cNvPicPr>
            <a:picLocks noChangeAspect="1"/>
          </p:cNvPicPr>
          <p:nvPr/>
        </p:nvPicPr>
        <p:blipFill>
          <a:blip r:embed="rId3"/>
          <a:stretch>
            <a:fillRect/>
          </a:stretch>
        </p:blipFill>
        <p:spPr>
          <a:xfrm>
            <a:off x="6025724" y="3935627"/>
            <a:ext cx="2767050" cy="2767050"/>
          </a:xfrm>
          <a:prstGeom prst="rect">
            <a:avLst/>
          </a:prstGeom>
        </p:spPr>
      </p:pic>
    </p:spTree>
    <p:extLst>
      <p:ext uri="{BB962C8B-B14F-4D97-AF65-F5344CB8AC3E}">
        <p14:creationId xmlns:p14="http://schemas.microsoft.com/office/powerpoint/2010/main" val="3666708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Box 11"/>
          <p:cNvSpPr txBox="1">
            <a:spLocks noChangeArrowheads="1"/>
          </p:cNvSpPr>
          <p:nvPr/>
        </p:nvSpPr>
        <p:spPr bwMode="auto">
          <a:xfrm>
            <a:off x="304800" y="1006139"/>
            <a:ext cx="6934200" cy="646331"/>
          </a:xfrm>
          <a:prstGeom prst="rect">
            <a:avLst/>
          </a:prstGeom>
          <a:noFill/>
          <a:ln w="9525">
            <a:noFill/>
            <a:miter lim="800000"/>
            <a:headEnd/>
            <a:tailEnd/>
          </a:ln>
        </p:spPr>
        <p:txBody>
          <a:bodyPr>
            <a:spAutoFit/>
          </a:bodyPr>
          <a:lstStyle/>
          <a:p>
            <a:endParaRPr lang="en-US" b="1" dirty="0">
              <a:solidFill>
                <a:srgbClr val="002060"/>
              </a:solidFill>
              <a:latin typeface="+mj-lt"/>
            </a:endParaRPr>
          </a:p>
          <a:p>
            <a:endParaRPr lang="en-US" dirty="0">
              <a:solidFill>
                <a:srgbClr val="002060"/>
              </a:solidFill>
              <a:latin typeface="+mj-lt"/>
            </a:endParaRPr>
          </a:p>
        </p:txBody>
      </p:sp>
      <p:sp>
        <p:nvSpPr>
          <p:cNvPr id="81" name="TextBox 80"/>
          <p:cNvSpPr txBox="1"/>
          <p:nvPr/>
        </p:nvSpPr>
        <p:spPr>
          <a:xfrm>
            <a:off x="609600" y="1615739"/>
            <a:ext cx="7983338" cy="4801314"/>
          </a:xfrm>
          <a:prstGeom prst="rect">
            <a:avLst/>
          </a:prstGeom>
          <a:noFill/>
        </p:spPr>
        <p:txBody>
          <a:bodyPr wrap="square" rtlCol="0">
            <a:spAutoFit/>
          </a:bodyPr>
          <a:lstStyle/>
          <a:p>
            <a:r>
              <a:rPr lang="en-US" sz="2400" b="1" dirty="0">
                <a:solidFill>
                  <a:schemeClr val="accent1">
                    <a:lumMod val="50000"/>
                  </a:schemeClr>
                </a:solidFill>
              </a:rPr>
              <a:t>Grant Assurance 19, </a:t>
            </a:r>
            <a:r>
              <a:rPr lang="en-US" sz="2400" b="1" i="1" dirty="0">
                <a:solidFill>
                  <a:schemeClr val="accent1">
                    <a:lumMod val="50000"/>
                  </a:schemeClr>
                </a:solidFill>
              </a:rPr>
              <a:t>Operations and Maintenance</a:t>
            </a:r>
          </a:p>
          <a:p>
            <a:pPr lvl="1"/>
            <a:r>
              <a:rPr lang="en-US" sz="2000" i="1" dirty="0">
                <a:solidFill>
                  <a:srgbClr val="1C6F47"/>
                </a:solidFill>
              </a:rPr>
              <a:t>“Any proposal to temporarily close the airport for non-aeronautical purposes must first be approved by the Secretary.”</a:t>
            </a:r>
          </a:p>
          <a:p>
            <a:endParaRPr lang="en-US" dirty="0">
              <a:solidFill>
                <a:schemeClr val="accent1">
                  <a:lumMod val="50000"/>
                </a:schemeClr>
              </a:solidFill>
            </a:endParaRPr>
          </a:p>
          <a:p>
            <a:r>
              <a:rPr lang="en-US" sz="2400" b="1" dirty="0">
                <a:solidFill>
                  <a:schemeClr val="accent1">
                    <a:lumMod val="50000"/>
                  </a:schemeClr>
                </a:solidFill>
              </a:rPr>
              <a:t>FAA 5190.6B, </a:t>
            </a:r>
            <a:r>
              <a:rPr lang="en-US" sz="2400" b="1" i="1" dirty="0">
                <a:solidFill>
                  <a:schemeClr val="accent1">
                    <a:lumMod val="50000"/>
                  </a:schemeClr>
                </a:solidFill>
              </a:rPr>
              <a:t>Airport Compliance Manual, </a:t>
            </a:r>
            <a:r>
              <a:rPr lang="en-US" sz="2400" b="1" dirty="0">
                <a:solidFill>
                  <a:schemeClr val="accent1">
                    <a:lumMod val="50000"/>
                  </a:schemeClr>
                </a:solidFill>
              </a:rPr>
              <a:t>Section 7.21</a:t>
            </a:r>
          </a:p>
          <a:p>
            <a:pPr lvl="1"/>
            <a:r>
              <a:rPr lang="en-US" sz="2000" i="1" dirty="0">
                <a:solidFill>
                  <a:srgbClr val="1C6F47"/>
                </a:solidFill>
              </a:rPr>
              <a:t>Nonaeronautical Events. An airport developed or improved with federal funds may not be closed to use the airport facilities for special outdoor events, such as sports car races, county fairs, parades, car testing, model airplane events, etc., without FAA approval. In certain circumstances where promoting aviation awareness through such nonaeronautical activities as model airplane flying, etc., the FAA does support the limited use of airport facilities so long as there is not total closure of the airport. In these cases, safeguards need to be established to protect the aeronautical use of the airport while the nonaeronautical activities are in progress and to ensure that safety is not compromised.</a:t>
            </a:r>
          </a:p>
        </p:txBody>
      </p:sp>
      <p:sp>
        <p:nvSpPr>
          <p:cNvPr id="11" name="TextBox 11"/>
          <p:cNvSpPr txBox="1">
            <a:spLocks noChangeArrowheads="1"/>
          </p:cNvSpPr>
          <p:nvPr/>
        </p:nvSpPr>
        <p:spPr bwMode="auto">
          <a:xfrm>
            <a:off x="334069" y="931118"/>
            <a:ext cx="8534400" cy="584775"/>
          </a:xfrm>
          <a:prstGeom prst="rect">
            <a:avLst/>
          </a:prstGeom>
          <a:noFill/>
          <a:ln w="9525">
            <a:noFill/>
            <a:miter lim="800000"/>
            <a:headEnd/>
            <a:tailEnd/>
          </a:ln>
        </p:spPr>
        <p:txBody>
          <a:bodyPr wrap="square">
            <a:spAutoFit/>
          </a:bodyPr>
          <a:lstStyle/>
          <a:p>
            <a:pPr algn="ctr"/>
            <a:r>
              <a:rPr lang="en-US" sz="3200" b="1" dirty="0">
                <a:solidFill>
                  <a:schemeClr val="accent1">
                    <a:lumMod val="50000"/>
                  </a:schemeClr>
                </a:solidFill>
              </a:rPr>
              <a:t>FAA Non-Aeronautical Event Policy Guidance</a:t>
            </a:r>
          </a:p>
        </p:txBody>
      </p:sp>
    </p:spTree>
    <p:extLst>
      <p:ext uri="{BB962C8B-B14F-4D97-AF65-F5344CB8AC3E}">
        <p14:creationId xmlns:p14="http://schemas.microsoft.com/office/powerpoint/2010/main" val="138434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Box 11"/>
          <p:cNvSpPr txBox="1">
            <a:spLocks noChangeArrowheads="1"/>
          </p:cNvSpPr>
          <p:nvPr/>
        </p:nvSpPr>
        <p:spPr bwMode="auto">
          <a:xfrm>
            <a:off x="304800" y="1006139"/>
            <a:ext cx="6934200" cy="646331"/>
          </a:xfrm>
          <a:prstGeom prst="rect">
            <a:avLst/>
          </a:prstGeom>
          <a:noFill/>
          <a:ln w="9525">
            <a:noFill/>
            <a:miter lim="800000"/>
            <a:headEnd/>
            <a:tailEnd/>
          </a:ln>
        </p:spPr>
        <p:txBody>
          <a:bodyPr>
            <a:spAutoFit/>
          </a:bodyPr>
          <a:lstStyle/>
          <a:p>
            <a:endParaRPr lang="en-US" b="1" dirty="0">
              <a:solidFill>
                <a:srgbClr val="002060"/>
              </a:solidFill>
              <a:latin typeface="+mj-lt"/>
            </a:endParaRPr>
          </a:p>
          <a:p>
            <a:endParaRPr lang="en-US" dirty="0">
              <a:solidFill>
                <a:srgbClr val="002060"/>
              </a:solidFill>
              <a:latin typeface="+mj-lt"/>
            </a:endParaRPr>
          </a:p>
        </p:txBody>
      </p:sp>
      <p:sp>
        <p:nvSpPr>
          <p:cNvPr id="81" name="TextBox 80"/>
          <p:cNvSpPr txBox="1"/>
          <p:nvPr/>
        </p:nvSpPr>
        <p:spPr>
          <a:xfrm>
            <a:off x="609600" y="1615739"/>
            <a:ext cx="7983338" cy="3016210"/>
          </a:xfrm>
          <a:prstGeom prst="rect">
            <a:avLst/>
          </a:prstGeom>
          <a:noFill/>
        </p:spPr>
        <p:txBody>
          <a:bodyPr wrap="square" rtlCol="0">
            <a:spAutoFit/>
          </a:bodyPr>
          <a:lstStyle/>
          <a:p>
            <a:r>
              <a:rPr lang="en-US" sz="2400" b="1" dirty="0">
                <a:solidFill>
                  <a:schemeClr val="accent1">
                    <a:lumMod val="50000"/>
                  </a:schemeClr>
                </a:solidFill>
              </a:rPr>
              <a:t>Grant Assurance 25, </a:t>
            </a:r>
            <a:r>
              <a:rPr lang="en-US" sz="2400" b="1" i="1" dirty="0">
                <a:solidFill>
                  <a:schemeClr val="accent1">
                    <a:lumMod val="50000"/>
                  </a:schemeClr>
                </a:solidFill>
              </a:rPr>
              <a:t>Airport Revenues</a:t>
            </a:r>
          </a:p>
          <a:p>
            <a:pPr lvl="1"/>
            <a:r>
              <a:rPr lang="en-US" sz="2000" dirty="0">
                <a:solidFill>
                  <a:srgbClr val="1C6F47"/>
                </a:solidFill>
              </a:rPr>
              <a:t>“All revenues generated by the airport will be expended by it for capital or operating costs of the airport.”</a:t>
            </a:r>
          </a:p>
          <a:p>
            <a:pPr lvl="1"/>
            <a:r>
              <a:rPr lang="en-US" sz="2000" dirty="0">
                <a:solidFill>
                  <a:srgbClr val="1C6F47"/>
                </a:solidFill>
              </a:rPr>
              <a:t>- Use of airport facilities are also subject to FAA Revenue Use policy</a:t>
            </a:r>
          </a:p>
          <a:p>
            <a:endParaRPr lang="en-US" dirty="0">
              <a:solidFill>
                <a:schemeClr val="accent1">
                  <a:lumMod val="50000"/>
                </a:schemeClr>
              </a:solidFill>
            </a:endParaRPr>
          </a:p>
          <a:p>
            <a:r>
              <a:rPr lang="en-US" sz="2400" b="1" dirty="0">
                <a:solidFill>
                  <a:schemeClr val="accent1">
                    <a:lumMod val="50000"/>
                  </a:schemeClr>
                </a:solidFill>
              </a:rPr>
              <a:t>FAA 5190.6B, </a:t>
            </a:r>
            <a:r>
              <a:rPr lang="en-US" sz="2400" b="1" i="1" dirty="0">
                <a:solidFill>
                  <a:schemeClr val="accent1">
                    <a:lumMod val="50000"/>
                  </a:schemeClr>
                </a:solidFill>
              </a:rPr>
              <a:t>Airport Compliance Manual, </a:t>
            </a:r>
            <a:r>
              <a:rPr lang="en-US" sz="2400" b="1" dirty="0">
                <a:solidFill>
                  <a:schemeClr val="accent1">
                    <a:lumMod val="50000"/>
                  </a:schemeClr>
                </a:solidFill>
              </a:rPr>
              <a:t>Section 15.13</a:t>
            </a:r>
          </a:p>
          <a:p>
            <a:r>
              <a:rPr lang="en-US" sz="2400" b="1" dirty="0">
                <a:solidFill>
                  <a:schemeClr val="accent1">
                    <a:lumMod val="50000"/>
                  </a:schemeClr>
                </a:solidFill>
              </a:rPr>
              <a:t>       </a:t>
            </a:r>
            <a:r>
              <a:rPr lang="en-US" sz="2000" dirty="0">
                <a:solidFill>
                  <a:srgbClr val="1C6F47"/>
                </a:solidFill>
              </a:rPr>
              <a:t>“Rental of land to, or use of land by, the sponsor for nonaeronautical          </a:t>
            </a:r>
          </a:p>
          <a:p>
            <a:r>
              <a:rPr lang="en-US" sz="2000" dirty="0">
                <a:solidFill>
                  <a:srgbClr val="1C6F47"/>
                </a:solidFill>
              </a:rPr>
              <a:t>        purposes at less than fair market value rent is considered a subsidy of </a:t>
            </a:r>
          </a:p>
          <a:p>
            <a:r>
              <a:rPr lang="en-US" sz="2000" dirty="0">
                <a:solidFill>
                  <a:srgbClr val="1C6F47"/>
                </a:solidFill>
              </a:rPr>
              <a:t>        local government and is a prohibited use of airport revenue.” </a:t>
            </a:r>
          </a:p>
        </p:txBody>
      </p:sp>
      <p:sp>
        <p:nvSpPr>
          <p:cNvPr id="11" name="TextBox 11"/>
          <p:cNvSpPr txBox="1">
            <a:spLocks noChangeArrowheads="1"/>
          </p:cNvSpPr>
          <p:nvPr/>
        </p:nvSpPr>
        <p:spPr bwMode="auto">
          <a:xfrm>
            <a:off x="334069" y="931118"/>
            <a:ext cx="8534400" cy="584775"/>
          </a:xfrm>
          <a:prstGeom prst="rect">
            <a:avLst/>
          </a:prstGeom>
          <a:noFill/>
          <a:ln w="9525">
            <a:noFill/>
            <a:miter lim="800000"/>
            <a:headEnd/>
            <a:tailEnd/>
          </a:ln>
        </p:spPr>
        <p:txBody>
          <a:bodyPr wrap="square">
            <a:spAutoFit/>
          </a:bodyPr>
          <a:lstStyle/>
          <a:p>
            <a:pPr lvl="0" algn="ctr"/>
            <a:r>
              <a:rPr lang="en-US" sz="3200" b="1" dirty="0">
                <a:solidFill>
                  <a:srgbClr val="5B9BD5">
                    <a:lumMod val="50000"/>
                  </a:srgbClr>
                </a:solidFill>
              </a:rPr>
              <a:t>FAA Non-Aeronautical Event Policy Guidance </a:t>
            </a:r>
            <a:r>
              <a:rPr lang="en-US" b="1" dirty="0">
                <a:solidFill>
                  <a:schemeClr val="accent1">
                    <a:lumMod val="50000"/>
                  </a:schemeClr>
                </a:solidFill>
                <a:latin typeface="+mj-lt"/>
              </a:rPr>
              <a:t>(Cont.)</a:t>
            </a:r>
          </a:p>
        </p:txBody>
      </p:sp>
      <p:pic>
        <p:nvPicPr>
          <p:cNvPr id="4" name="Picture 3">
            <a:extLst>
              <a:ext uri="{FF2B5EF4-FFF2-40B4-BE49-F238E27FC236}">
                <a16:creationId xmlns:a16="http://schemas.microsoft.com/office/drawing/2014/main" id="{B129F64A-5E49-43E1-A2FF-CFE4ED65202E}"/>
              </a:ext>
            </a:extLst>
          </p:cNvPr>
          <p:cNvPicPr>
            <a:picLocks noChangeAspect="1"/>
          </p:cNvPicPr>
          <p:nvPr/>
        </p:nvPicPr>
        <p:blipFill>
          <a:blip r:embed="rId3"/>
          <a:stretch>
            <a:fillRect/>
          </a:stretch>
        </p:blipFill>
        <p:spPr>
          <a:xfrm>
            <a:off x="629948" y="4631949"/>
            <a:ext cx="3917828" cy="2135744"/>
          </a:xfrm>
          <a:prstGeom prst="rect">
            <a:avLst/>
          </a:prstGeom>
        </p:spPr>
      </p:pic>
      <p:pic>
        <p:nvPicPr>
          <p:cNvPr id="5" name="Picture 4">
            <a:extLst>
              <a:ext uri="{FF2B5EF4-FFF2-40B4-BE49-F238E27FC236}">
                <a16:creationId xmlns:a16="http://schemas.microsoft.com/office/drawing/2014/main" id="{51ECBDBA-4669-4A79-BCE1-2A0E646F97F3}"/>
              </a:ext>
            </a:extLst>
          </p:cNvPr>
          <p:cNvPicPr>
            <a:picLocks noChangeAspect="1"/>
          </p:cNvPicPr>
          <p:nvPr/>
        </p:nvPicPr>
        <p:blipFill>
          <a:blip r:embed="rId4"/>
          <a:stretch>
            <a:fillRect/>
          </a:stretch>
        </p:blipFill>
        <p:spPr>
          <a:xfrm>
            <a:off x="4671918" y="4631949"/>
            <a:ext cx="3796878" cy="21357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Box 11"/>
          <p:cNvSpPr txBox="1">
            <a:spLocks noChangeArrowheads="1"/>
          </p:cNvSpPr>
          <p:nvPr/>
        </p:nvSpPr>
        <p:spPr bwMode="auto">
          <a:xfrm>
            <a:off x="304800" y="1006139"/>
            <a:ext cx="6934200" cy="646331"/>
          </a:xfrm>
          <a:prstGeom prst="rect">
            <a:avLst/>
          </a:prstGeom>
          <a:noFill/>
          <a:ln w="9525">
            <a:noFill/>
            <a:miter lim="800000"/>
            <a:headEnd/>
            <a:tailEnd/>
          </a:ln>
        </p:spPr>
        <p:txBody>
          <a:bodyPr>
            <a:spAutoFit/>
          </a:bodyPr>
          <a:lstStyle/>
          <a:p>
            <a:endParaRPr lang="en-US" b="1" dirty="0">
              <a:solidFill>
                <a:srgbClr val="002060"/>
              </a:solidFill>
              <a:latin typeface="+mj-lt"/>
            </a:endParaRPr>
          </a:p>
          <a:p>
            <a:endParaRPr lang="en-US" dirty="0">
              <a:solidFill>
                <a:srgbClr val="002060"/>
              </a:solidFill>
              <a:latin typeface="+mj-lt"/>
            </a:endParaRPr>
          </a:p>
        </p:txBody>
      </p:sp>
      <p:sp>
        <p:nvSpPr>
          <p:cNvPr id="81" name="TextBox 80"/>
          <p:cNvSpPr txBox="1"/>
          <p:nvPr/>
        </p:nvSpPr>
        <p:spPr>
          <a:xfrm>
            <a:off x="436593" y="1652470"/>
            <a:ext cx="8126066" cy="4796185"/>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pPr>
            <a:r>
              <a:rPr lang="en-US" sz="2000" dirty="0">
                <a:solidFill>
                  <a:srgbClr val="1C6F47"/>
                </a:solidFill>
              </a:rPr>
              <a:t>Non-aeronautical event requests must be submitted no later than 120 days prior to the requested event.</a:t>
            </a:r>
          </a:p>
          <a:p>
            <a:pPr marL="228600" lvl="0" indent="-228600">
              <a:lnSpc>
                <a:spcPct val="90000"/>
              </a:lnSpc>
              <a:spcBef>
                <a:spcPts val="1000"/>
              </a:spcBef>
              <a:buFont typeface="Arial" panose="020B0604020202020204" pitchFamily="34" charset="0"/>
              <a:buChar char="•"/>
            </a:pPr>
            <a:r>
              <a:rPr lang="en-US" sz="2000" dirty="0">
                <a:solidFill>
                  <a:srgbClr val="1C6F47"/>
                </a:solidFill>
              </a:rPr>
              <a:t>Non-aeronautical event requests must be submitted via OE/AAA for processing. Please provide an email copy to Aviation Programs Staff prior to submittal (</a:t>
            </a:r>
            <a:r>
              <a:rPr lang="en-US" sz="2000" dirty="0">
                <a:solidFill>
                  <a:srgbClr val="1C6F47"/>
                </a:solidFill>
                <a:hlinkClick r:id="rId3">
                  <a:extLst>
                    <a:ext uri="{A12FA001-AC4F-418D-AE19-62706E023703}">
                      <ahyp:hlinkClr xmlns:ahyp="http://schemas.microsoft.com/office/drawing/2018/hyperlinkcolor" val="tx"/>
                    </a:ext>
                  </a:extLst>
                </a:hlinkClick>
              </a:rPr>
              <a:t>ncoyle@dot.ga.gov</a:t>
            </a:r>
            <a:r>
              <a:rPr lang="en-US" sz="2000" dirty="0">
                <a:solidFill>
                  <a:srgbClr val="1C6F47"/>
                </a:solidFill>
              </a:rPr>
              <a:t> or </a:t>
            </a:r>
            <a:r>
              <a:rPr lang="en-US" sz="2000" dirty="0">
                <a:solidFill>
                  <a:srgbClr val="1C6F47"/>
                </a:solidFill>
                <a:hlinkClick r:id="rId4">
                  <a:extLst>
                    <a:ext uri="{A12FA001-AC4F-418D-AE19-62706E023703}">
                      <ahyp:hlinkClr xmlns:ahyp="http://schemas.microsoft.com/office/drawing/2018/hyperlinkcolor" val="tx"/>
                    </a:ext>
                  </a:extLst>
                </a:hlinkClick>
              </a:rPr>
              <a:t>cdupre@dot.ga.gov</a:t>
            </a:r>
            <a:r>
              <a:rPr lang="en-US" sz="2000" dirty="0">
                <a:solidFill>
                  <a:srgbClr val="1C6F47"/>
                </a:solidFill>
              </a:rPr>
              <a:t>) so the staff can assist with any correction to prevent FAA questions.</a:t>
            </a:r>
          </a:p>
          <a:p>
            <a:pPr marL="228600" lvl="0" indent="-228600">
              <a:lnSpc>
                <a:spcPct val="90000"/>
              </a:lnSpc>
              <a:spcBef>
                <a:spcPts val="1000"/>
              </a:spcBef>
              <a:buFont typeface="Arial" panose="020B0604020202020204" pitchFamily="34" charset="0"/>
              <a:buChar char="•"/>
            </a:pPr>
            <a:r>
              <a:rPr lang="en-US" sz="2000" dirty="0">
                <a:solidFill>
                  <a:srgbClr val="1C6F47"/>
                </a:solidFill>
              </a:rPr>
              <a:t>Consideration of a request to close part of a federally obligated airport for a nonaeronautical event shall be based on:</a:t>
            </a:r>
          </a:p>
          <a:p>
            <a:r>
              <a:rPr lang="en-US" sz="2000" dirty="0">
                <a:solidFill>
                  <a:srgbClr val="1C6F47"/>
                </a:solidFill>
              </a:rPr>
              <a:t>	- </a:t>
            </a:r>
            <a:r>
              <a:rPr lang="en-US" sz="2000" dirty="0">
                <a:solidFill>
                  <a:srgbClr val="085694"/>
                </a:solidFill>
              </a:rPr>
              <a:t>Safety</a:t>
            </a:r>
          </a:p>
          <a:p>
            <a:pPr lvl="1"/>
            <a:r>
              <a:rPr lang="en-US" sz="2000" dirty="0">
                <a:solidFill>
                  <a:srgbClr val="085694"/>
                </a:solidFill>
              </a:rPr>
              <a:t>	- The impact of the closure on aviation and the airport’s 	    </a:t>
            </a:r>
          </a:p>
          <a:p>
            <a:pPr lvl="1"/>
            <a:r>
              <a:rPr lang="en-US" sz="2000" dirty="0">
                <a:solidFill>
                  <a:srgbClr val="085694"/>
                </a:solidFill>
              </a:rPr>
              <a:t>           aeronautical users</a:t>
            </a:r>
          </a:p>
          <a:p>
            <a:pPr lvl="1"/>
            <a:r>
              <a:rPr lang="en-US" sz="2000" dirty="0">
                <a:solidFill>
                  <a:srgbClr val="085694"/>
                </a:solidFill>
              </a:rPr>
              <a:t>	- Safeguards use to protect the aeronautical infrastructure</a:t>
            </a:r>
          </a:p>
          <a:p>
            <a:pPr lvl="1"/>
            <a:r>
              <a:rPr lang="en-US" sz="2000" dirty="0">
                <a:solidFill>
                  <a:srgbClr val="085694"/>
                </a:solidFill>
              </a:rPr>
              <a:t>	- Benefits that will accrue to the airport</a:t>
            </a:r>
          </a:p>
          <a:p>
            <a:pPr lvl="1"/>
            <a:r>
              <a:rPr lang="en-US" sz="2000" dirty="0">
                <a:solidFill>
                  <a:srgbClr val="085694"/>
                </a:solidFill>
              </a:rPr>
              <a:t>	- Financial considerations</a:t>
            </a:r>
          </a:p>
          <a:p>
            <a:pPr lvl="1"/>
            <a:r>
              <a:rPr lang="en-US" sz="2000" dirty="0">
                <a:solidFill>
                  <a:srgbClr val="085694"/>
                </a:solidFill>
              </a:rPr>
              <a:t>	- The airport sponsor’s ability to protect its rights and powers</a:t>
            </a:r>
          </a:p>
          <a:p>
            <a:pPr>
              <a:buFont typeface="Arial" pitchFamily="34" charset="0"/>
              <a:buChar char="•"/>
            </a:pPr>
            <a:endParaRPr lang="en-US" sz="500" dirty="0">
              <a:solidFill>
                <a:schemeClr val="accent1">
                  <a:lumMod val="50000"/>
                </a:schemeClr>
              </a:solidFill>
            </a:endParaRPr>
          </a:p>
        </p:txBody>
      </p:sp>
      <p:sp>
        <p:nvSpPr>
          <p:cNvPr id="5" name="TextBox 11">
            <a:extLst>
              <a:ext uri="{FF2B5EF4-FFF2-40B4-BE49-F238E27FC236}">
                <a16:creationId xmlns:a16="http://schemas.microsoft.com/office/drawing/2014/main" id="{31C56D88-2C81-4812-BF28-0AF44E232D7C}"/>
              </a:ext>
            </a:extLst>
          </p:cNvPr>
          <p:cNvSpPr txBox="1">
            <a:spLocks noChangeArrowheads="1"/>
          </p:cNvSpPr>
          <p:nvPr/>
        </p:nvSpPr>
        <p:spPr bwMode="auto">
          <a:xfrm>
            <a:off x="304800" y="948046"/>
            <a:ext cx="8534400" cy="584775"/>
          </a:xfrm>
          <a:prstGeom prst="rect">
            <a:avLst/>
          </a:prstGeom>
          <a:noFill/>
          <a:ln w="9525">
            <a:noFill/>
            <a:miter lim="800000"/>
            <a:headEnd/>
            <a:tailEnd/>
          </a:ln>
        </p:spPr>
        <p:txBody>
          <a:bodyPr wrap="square">
            <a:spAutoFit/>
          </a:bodyPr>
          <a:lstStyle/>
          <a:p>
            <a:pPr algn="ctr"/>
            <a:r>
              <a:rPr lang="en-US" sz="3200" b="1" dirty="0">
                <a:solidFill>
                  <a:schemeClr val="accent1">
                    <a:lumMod val="50000"/>
                  </a:schemeClr>
                </a:solidFill>
              </a:rPr>
              <a:t>GDOT Non-Aeronautical Event Submittal Process</a:t>
            </a:r>
          </a:p>
        </p:txBody>
      </p:sp>
    </p:spTree>
    <p:extLst>
      <p:ext uri="{BB962C8B-B14F-4D97-AF65-F5344CB8AC3E}">
        <p14:creationId xmlns:p14="http://schemas.microsoft.com/office/powerpoint/2010/main" val="3515388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E73A9-8206-6B56-6AC1-94B19C153476}"/>
              </a:ext>
            </a:extLst>
          </p:cNvPr>
          <p:cNvSpPr>
            <a:spLocks noGrp="1"/>
          </p:cNvSpPr>
          <p:nvPr>
            <p:ph type="ctrTitle"/>
          </p:nvPr>
        </p:nvSpPr>
        <p:spPr>
          <a:xfrm>
            <a:off x="314893" y="809585"/>
            <a:ext cx="8417324" cy="649616"/>
          </a:xfrm>
        </p:spPr>
        <p:txBody>
          <a:bodyPr>
            <a:normAutofit/>
          </a:bodyPr>
          <a:lstStyle/>
          <a:p>
            <a:r>
              <a:rPr lang="en-US" sz="3200" b="1" dirty="0">
                <a:solidFill>
                  <a:srgbClr val="085694"/>
                </a:solidFill>
                <a:latin typeface="+mn-lt"/>
              </a:rPr>
              <a:t>Fair Market Value Determination Concepts</a:t>
            </a:r>
          </a:p>
        </p:txBody>
      </p:sp>
      <p:pic>
        <p:nvPicPr>
          <p:cNvPr id="1030" name="Picture 6" descr="Hosted by Davis Love III">
            <a:extLst>
              <a:ext uri="{FF2B5EF4-FFF2-40B4-BE49-F238E27FC236}">
                <a16:creationId xmlns:a16="http://schemas.microsoft.com/office/drawing/2014/main" id="{AF56AD54-D46B-54E5-DF3F-1D08D399A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40" y="5929294"/>
            <a:ext cx="1091457" cy="5507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aphical user interface&#10;&#10;Description automatically generated with medium confidence">
            <a:extLst>
              <a:ext uri="{FF2B5EF4-FFF2-40B4-BE49-F238E27FC236}">
                <a16:creationId xmlns:a16="http://schemas.microsoft.com/office/drawing/2014/main" id="{6C3BBD24-5562-5FB9-73E4-DD425C2A67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5" t="6679" r="4171" b="8138"/>
          <a:stretch/>
        </p:blipFill>
        <p:spPr>
          <a:xfrm>
            <a:off x="5007219" y="1742681"/>
            <a:ext cx="4020458" cy="4737378"/>
          </a:xfrm>
          <a:prstGeom prst="rect">
            <a:avLst/>
          </a:prstGeom>
        </p:spPr>
      </p:pic>
      <p:pic>
        <p:nvPicPr>
          <p:cNvPr id="15" name="Picture 14" descr="Text, letter&#10;&#10;Description automatically generated">
            <a:extLst>
              <a:ext uri="{FF2B5EF4-FFF2-40B4-BE49-F238E27FC236}">
                <a16:creationId xmlns:a16="http://schemas.microsoft.com/office/drawing/2014/main" id="{FECC1FA6-BDD5-8D43-A58C-EDB93F21F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76" y="1651933"/>
            <a:ext cx="4945743" cy="1777067"/>
          </a:xfrm>
          <a:prstGeom prst="rect">
            <a:avLst/>
          </a:prstGeom>
        </p:spPr>
      </p:pic>
      <p:pic>
        <p:nvPicPr>
          <p:cNvPr id="6" name="Picture 5" descr="Text, letter&#10;&#10;Description automatically generated">
            <a:extLst>
              <a:ext uri="{FF2B5EF4-FFF2-40B4-BE49-F238E27FC236}">
                <a16:creationId xmlns:a16="http://schemas.microsoft.com/office/drawing/2014/main" id="{E1433BAE-14B0-AC5B-95F2-6CD6FE5C6B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30" t="1070" r="8435" b="66419"/>
          <a:stretch/>
        </p:blipFill>
        <p:spPr>
          <a:xfrm>
            <a:off x="116323" y="3429000"/>
            <a:ext cx="4788737" cy="2341288"/>
          </a:xfrm>
          <a:prstGeom prst="rect">
            <a:avLst/>
          </a:prstGeom>
        </p:spPr>
      </p:pic>
      <p:sp>
        <p:nvSpPr>
          <p:cNvPr id="3" name="TextBox 2">
            <a:extLst>
              <a:ext uri="{FF2B5EF4-FFF2-40B4-BE49-F238E27FC236}">
                <a16:creationId xmlns:a16="http://schemas.microsoft.com/office/drawing/2014/main" id="{E2E43DDD-3F0A-405E-9ADB-DDB17A2E4271}"/>
              </a:ext>
            </a:extLst>
          </p:cNvPr>
          <p:cNvSpPr txBox="1"/>
          <p:nvPr/>
        </p:nvSpPr>
        <p:spPr>
          <a:xfrm>
            <a:off x="1667293" y="5639327"/>
            <a:ext cx="3237767" cy="954107"/>
          </a:xfrm>
          <a:prstGeom prst="rect">
            <a:avLst/>
          </a:prstGeom>
          <a:noFill/>
        </p:spPr>
        <p:txBody>
          <a:bodyPr wrap="square" rtlCol="0">
            <a:spAutoFit/>
          </a:bodyPr>
          <a:lstStyle/>
          <a:p>
            <a:r>
              <a:rPr lang="en-US" sz="1400" i="1" dirty="0">
                <a:solidFill>
                  <a:srgbClr val="1C6F47"/>
                </a:solidFill>
              </a:rPr>
              <a:t>Airport funds should not be used to subsidize a nonaeronautical event. The event sponsor should cover costs associated with the event</a:t>
            </a:r>
            <a:r>
              <a:rPr lang="en-US" sz="1400" dirty="0">
                <a:solidFill>
                  <a:srgbClr val="1C6F47"/>
                </a:solidFill>
              </a:rPr>
              <a:t>.</a:t>
            </a:r>
          </a:p>
        </p:txBody>
      </p:sp>
    </p:spTree>
    <p:extLst>
      <p:ext uri="{BB962C8B-B14F-4D97-AF65-F5344CB8AC3E}">
        <p14:creationId xmlns:p14="http://schemas.microsoft.com/office/powerpoint/2010/main" val="3973015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EAF19A-FFDF-4CEA-A1F0-1A4D9C14F75F}"/>
              </a:ext>
            </a:extLst>
          </p:cNvPr>
          <p:cNvSpPr>
            <a:spLocks noGrp="1"/>
          </p:cNvSpPr>
          <p:nvPr>
            <p:ph type="ctrTitle"/>
          </p:nvPr>
        </p:nvSpPr>
        <p:spPr>
          <a:xfrm>
            <a:off x="600199" y="708508"/>
            <a:ext cx="7943601" cy="546284"/>
          </a:xfrm>
        </p:spPr>
        <p:txBody>
          <a:bodyPr>
            <a:normAutofit/>
          </a:bodyPr>
          <a:lstStyle/>
          <a:p>
            <a:pPr algn="ctr"/>
            <a:r>
              <a:rPr lang="en-US" sz="3200" dirty="0">
                <a:latin typeface="+mn-lt"/>
              </a:rPr>
              <a:t>GDOT Submittal Process </a:t>
            </a:r>
            <a:r>
              <a:rPr lang="en-US" sz="1800" dirty="0">
                <a:latin typeface="+mn-lt"/>
              </a:rPr>
              <a:t>(Cont.)</a:t>
            </a:r>
          </a:p>
        </p:txBody>
      </p:sp>
      <p:sp>
        <p:nvSpPr>
          <p:cNvPr id="6" name="Text Placeholder 5">
            <a:extLst>
              <a:ext uri="{FF2B5EF4-FFF2-40B4-BE49-F238E27FC236}">
                <a16:creationId xmlns:a16="http://schemas.microsoft.com/office/drawing/2014/main" id="{4ACFBAF4-BBC4-4328-AF4F-F2C5A541C6BE}"/>
              </a:ext>
            </a:extLst>
          </p:cNvPr>
          <p:cNvSpPr>
            <a:spLocks noGrp="1"/>
          </p:cNvSpPr>
          <p:nvPr>
            <p:ph type="body" idx="13"/>
          </p:nvPr>
        </p:nvSpPr>
        <p:spPr>
          <a:xfrm>
            <a:off x="466283" y="2819535"/>
            <a:ext cx="3221595" cy="2343528"/>
          </a:xfrm>
        </p:spPr>
        <p:txBody>
          <a:bodyPr/>
          <a:lstStyle/>
          <a:p>
            <a:r>
              <a:rPr lang="en-US" dirty="0">
                <a:latin typeface="+mj-lt"/>
              </a:rPr>
              <a:t>Airport sponsor should fill out the “</a:t>
            </a:r>
            <a:r>
              <a:rPr lang="en-US" i="1" dirty="0">
                <a:latin typeface="+mj-lt"/>
              </a:rPr>
              <a:t>Request for Non-Aeronautical Use of a Public Airport</a:t>
            </a:r>
            <a:r>
              <a:rPr lang="en-US" dirty="0">
                <a:latin typeface="+mj-lt"/>
              </a:rPr>
              <a:t>” Form. A copy of this form can be found on the GDOT Airport Aid page under sample forms or it can be requested from GDOT.</a:t>
            </a:r>
          </a:p>
        </p:txBody>
      </p:sp>
      <p:pic>
        <p:nvPicPr>
          <p:cNvPr id="7" name="Content Placeholder 6">
            <a:extLst>
              <a:ext uri="{FF2B5EF4-FFF2-40B4-BE49-F238E27FC236}">
                <a16:creationId xmlns:a16="http://schemas.microsoft.com/office/drawing/2014/main" id="{81352F1E-E4DC-4185-BC93-EC52257831A5}"/>
              </a:ext>
            </a:extLst>
          </p:cNvPr>
          <p:cNvPicPr>
            <a:picLocks noGrp="1" noChangeAspect="1"/>
          </p:cNvPicPr>
          <p:nvPr>
            <p:ph sz="half" idx="1"/>
          </p:nvPr>
        </p:nvPicPr>
        <p:blipFill>
          <a:blip r:embed="rId2"/>
          <a:stretch>
            <a:fillRect/>
          </a:stretch>
        </p:blipFill>
        <p:spPr>
          <a:xfrm>
            <a:off x="3925906" y="1254793"/>
            <a:ext cx="4451976" cy="5473012"/>
          </a:xfrm>
          <a:prstGeom prst="rect">
            <a:avLst/>
          </a:prstGeom>
        </p:spPr>
      </p:pic>
    </p:spTree>
    <p:extLst>
      <p:ext uri="{BB962C8B-B14F-4D97-AF65-F5344CB8AC3E}">
        <p14:creationId xmlns:p14="http://schemas.microsoft.com/office/powerpoint/2010/main" val="3756169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DA4D6-76D9-4134-B6C1-840607F4E9DC}"/>
              </a:ext>
            </a:extLst>
          </p:cNvPr>
          <p:cNvSpPr>
            <a:spLocks noGrp="1"/>
          </p:cNvSpPr>
          <p:nvPr>
            <p:ph type="ctrTitle"/>
          </p:nvPr>
        </p:nvSpPr>
        <p:spPr>
          <a:xfrm>
            <a:off x="882036" y="817981"/>
            <a:ext cx="7379927" cy="579194"/>
          </a:xfrm>
        </p:spPr>
        <p:txBody>
          <a:bodyPr>
            <a:normAutofit/>
          </a:bodyPr>
          <a:lstStyle/>
          <a:p>
            <a:pPr algn="ctr"/>
            <a:r>
              <a:rPr lang="en-US" sz="3200" dirty="0"/>
              <a:t>GDOT Submittal Process </a:t>
            </a:r>
            <a:r>
              <a:rPr lang="en-US" sz="1800" dirty="0"/>
              <a:t>(Cont.)</a:t>
            </a:r>
            <a:endParaRPr lang="en-US" sz="3200" dirty="0">
              <a:latin typeface="+mj-lt"/>
            </a:endParaRPr>
          </a:p>
        </p:txBody>
      </p:sp>
      <p:sp>
        <p:nvSpPr>
          <p:cNvPr id="5" name="Content Placeholder 4">
            <a:extLst>
              <a:ext uri="{FF2B5EF4-FFF2-40B4-BE49-F238E27FC236}">
                <a16:creationId xmlns:a16="http://schemas.microsoft.com/office/drawing/2014/main" id="{A341049E-C65A-4040-85F7-2D1720420B71}"/>
              </a:ext>
            </a:extLst>
          </p:cNvPr>
          <p:cNvSpPr>
            <a:spLocks noGrp="1"/>
          </p:cNvSpPr>
          <p:nvPr>
            <p:ph sz="half" idx="1"/>
          </p:nvPr>
        </p:nvSpPr>
        <p:spPr>
          <a:xfrm>
            <a:off x="926825" y="1933276"/>
            <a:ext cx="7379927" cy="3997742"/>
          </a:xfrm>
        </p:spPr>
        <p:txBody>
          <a:bodyPr/>
          <a:lstStyle/>
          <a:p>
            <a:r>
              <a:rPr lang="en-US" dirty="0">
                <a:solidFill>
                  <a:schemeClr val="accent1">
                    <a:lumMod val="50000"/>
                  </a:schemeClr>
                </a:solidFill>
                <a:latin typeface="+mn-lt"/>
              </a:rPr>
              <a:t>List the Airport Name in the top block</a:t>
            </a:r>
          </a:p>
          <a:p>
            <a:r>
              <a:rPr lang="en-US" dirty="0">
                <a:solidFill>
                  <a:schemeClr val="accent1">
                    <a:lumMod val="50000"/>
                  </a:schemeClr>
                </a:solidFill>
                <a:latin typeface="+mn-lt"/>
              </a:rPr>
              <a:t>Enter the name, mailing address, phone number and email address of the airport representative submitting the request, as well the event sponsor</a:t>
            </a:r>
          </a:p>
          <a:p>
            <a:r>
              <a:rPr lang="en-US" dirty="0">
                <a:solidFill>
                  <a:schemeClr val="accent1">
                    <a:lumMod val="50000"/>
                  </a:schemeClr>
                </a:solidFill>
                <a:latin typeface="+mn-lt"/>
              </a:rPr>
              <a:t>Required event information:</a:t>
            </a:r>
          </a:p>
          <a:p>
            <a:pPr marL="800100" lvl="1" indent="-342900">
              <a:buFontTx/>
              <a:buChar char="-"/>
            </a:pPr>
            <a:r>
              <a:rPr lang="en-US" sz="2000" dirty="0">
                <a:solidFill>
                  <a:schemeClr val="accent1">
                    <a:lumMod val="50000"/>
                  </a:schemeClr>
                </a:solidFill>
                <a:latin typeface="+mn-lt"/>
              </a:rPr>
              <a:t>Event name and date</a:t>
            </a:r>
          </a:p>
          <a:p>
            <a:pPr marL="800100" lvl="1" indent="-342900">
              <a:buFontTx/>
              <a:buChar char="-"/>
            </a:pPr>
            <a:r>
              <a:rPr lang="en-US" sz="2000" dirty="0">
                <a:solidFill>
                  <a:schemeClr val="accent1">
                    <a:lumMod val="50000"/>
                  </a:schemeClr>
                </a:solidFill>
                <a:latin typeface="+mn-lt"/>
              </a:rPr>
              <a:t>Description of proposed event including location and anticipated attendance</a:t>
            </a:r>
          </a:p>
          <a:p>
            <a:pPr marL="800100" lvl="1" indent="-342900">
              <a:buFontTx/>
              <a:buChar char="-"/>
            </a:pPr>
            <a:r>
              <a:rPr lang="en-US" sz="2000" dirty="0">
                <a:solidFill>
                  <a:schemeClr val="accent1">
                    <a:lumMod val="50000"/>
                  </a:schemeClr>
                </a:solidFill>
                <a:latin typeface="+mn-lt"/>
              </a:rPr>
              <a:t>State if Runways/Taxiways/Aircraft Aprons will need to be closed</a:t>
            </a:r>
          </a:p>
          <a:p>
            <a:pPr marL="800100" lvl="1" indent="-342900">
              <a:buFontTx/>
              <a:buChar char="-"/>
            </a:pPr>
            <a:r>
              <a:rPr lang="en-US" sz="2000" dirty="0">
                <a:solidFill>
                  <a:schemeClr val="accent1">
                    <a:lumMod val="50000"/>
                  </a:schemeClr>
                </a:solidFill>
                <a:latin typeface="+mn-lt"/>
              </a:rPr>
              <a:t>Describe why event must take place at the airport</a:t>
            </a:r>
          </a:p>
          <a:p>
            <a:pPr marL="800100" lvl="1" indent="-342900">
              <a:buFontTx/>
              <a:buChar char="-"/>
            </a:pPr>
            <a:r>
              <a:rPr lang="en-US" sz="2000" dirty="0">
                <a:solidFill>
                  <a:schemeClr val="accent1">
                    <a:lumMod val="50000"/>
                  </a:schemeClr>
                </a:solidFill>
                <a:latin typeface="+mn-lt"/>
              </a:rPr>
              <a:t>Annotate if emergency personnel will be present at the event</a:t>
            </a:r>
          </a:p>
          <a:p>
            <a:pPr lvl="1"/>
            <a:endParaRPr lang="en-US" sz="2000" dirty="0">
              <a:solidFill>
                <a:schemeClr val="accent1">
                  <a:lumMod val="50000"/>
                </a:schemeClr>
              </a:solidFill>
              <a:latin typeface="+mn-lt"/>
            </a:endParaRPr>
          </a:p>
          <a:p>
            <a:pPr lvl="1"/>
            <a:r>
              <a:rPr lang="en-US" sz="1400" dirty="0">
                <a:solidFill>
                  <a:schemeClr val="accent1">
                    <a:lumMod val="50000"/>
                  </a:schemeClr>
                </a:solidFill>
                <a:latin typeface="+mn-lt"/>
              </a:rPr>
              <a:t>https://www.dot.ga.gov/InvestSmart/Aviation/Forms/GDOT%20Non%20Aeronautical%20Event%20Request%20Form.pdf</a:t>
            </a:r>
          </a:p>
          <a:p>
            <a:pPr marL="800100" lvl="1" indent="-342900">
              <a:buFontTx/>
              <a:buChar char="-"/>
            </a:pPr>
            <a:endParaRPr lang="en-US" dirty="0">
              <a:solidFill>
                <a:schemeClr val="accent1">
                  <a:lumMod val="50000"/>
                </a:schemeClr>
              </a:solidFill>
              <a:latin typeface="+mj-lt"/>
            </a:endParaRPr>
          </a:p>
        </p:txBody>
      </p:sp>
      <p:sp>
        <p:nvSpPr>
          <p:cNvPr id="6" name="Text Placeholder 5">
            <a:extLst>
              <a:ext uri="{FF2B5EF4-FFF2-40B4-BE49-F238E27FC236}">
                <a16:creationId xmlns:a16="http://schemas.microsoft.com/office/drawing/2014/main" id="{7247F979-8502-4DB2-BADF-08A103BA8FA6}"/>
              </a:ext>
            </a:extLst>
          </p:cNvPr>
          <p:cNvSpPr>
            <a:spLocks noGrp="1"/>
          </p:cNvSpPr>
          <p:nvPr>
            <p:ph type="body" idx="10"/>
          </p:nvPr>
        </p:nvSpPr>
        <p:spPr>
          <a:xfrm>
            <a:off x="926826" y="1569536"/>
            <a:ext cx="7379926" cy="363739"/>
          </a:xfrm>
        </p:spPr>
        <p:txBody>
          <a:bodyPr/>
          <a:lstStyle/>
          <a:p>
            <a:r>
              <a:rPr lang="en-US" sz="2400" dirty="0">
                <a:latin typeface="+mn-lt"/>
              </a:rPr>
              <a:t>Instructions for Completion of Request Form</a:t>
            </a:r>
          </a:p>
        </p:txBody>
      </p:sp>
    </p:spTree>
    <p:extLst>
      <p:ext uri="{BB962C8B-B14F-4D97-AF65-F5344CB8AC3E}">
        <p14:creationId xmlns:p14="http://schemas.microsoft.com/office/powerpoint/2010/main" val="385175865"/>
      </p:ext>
    </p:extLst>
  </p:cSld>
  <p:clrMapOvr>
    <a:masterClrMapping/>
  </p:clrMapOvr>
</p:sld>
</file>

<file path=ppt/theme/theme1.xml><?xml version="1.0" encoding="utf-8"?>
<a:theme xmlns:a="http://schemas.openxmlformats.org/drawingml/2006/main" name="Title Slide Option #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828C18F-A981-4B6F-8316-F1A625EB7419}" vid="{E16F05C9-F4D6-4203-B530-AA75B46CFAF0}"/>
    </a:ext>
  </a:extLst>
</a:theme>
</file>

<file path=ppt/theme/theme2.xml><?xml version="1.0" encoding="utf-8"?>
<a:theme xmlns:a="http://schemas.openxmlformats.org/drawingml/2006/main" name="Three Horizontal Photos at Bottom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828C18F-A981-4B6F-8316-F1A625EB7419}" vid="{B69B7223-B2F3-4E93-994C-9EE8348C4DE6}"/>
    </a:ext>
  </a:extLst>
</a:theme>
</file>

<file path=ppt/theme/theme3.xml><?xml version="1.0" encoding="utf-8"?>
<a:theme xmlns:a="http://schemas.openxmlformats.org/drawingml/2006/main" name="One Vertical Photo on Right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828C18F-A981-4B6F-8316-F1A625EB7419}" vid="{B2BC0DCC-C506-459D-9901-D2431F11CA0B}"/>
    </a:ext>
  </a:extLst>
</a:theme>
</file>

<file path=ppt/theme/theme4.xml><?xml version="1.0" encoding="utf-8"?>
<a:theme xmlns:a="http://schemas.openxmlformats.org/drawingml/2006/main" name="Two Horizontal Photos on Right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828C18F-A981-4B6F-8316-F1A625EB7419}" vid="{DE8C1C5C-CB5A-428D-804C-4CCFCB07F03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GDOT PowerPoint Template - Standard Size</Template>
  <TotalTime>4842</TotalTime>
  <Words>1303</Words>
  <Application>Microsoft Office PowerPoint</Application>
  <PresentationFormat>On-screen Show (4:3)</PresentationFormat>
  <Paragraphs>135</Paragraphs>
  <Slides>17</Slides>
  <Notes>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17</vt:i4>
      </vt:variant>
    </vt:vector>
  </HeadingPairs>
  <TitlesOfParts>
    <vt:vector size="26" baseType="lpstr">
      <vt:lpstr>Arial</vt:lpstr>
      <vt:lpstr>Calibri</vt:lpstr>
      <vt:lpstr>Calibri Light</vt:lpstr>
      <vt:lpstr>HelveticaNeueLT Com 55 Roman</vt:lpstr>
      <vt:lpstr>ITC Avant Garde Std Md</vt:lpstr>
      <vt:lpstr>Title Slide Option #2</vt:lpstr>
      <vt:lpstr>Three Horizontal Photos at Bottom Layout</vt:lpstr>
      <vt:lpstr>One Vertical Photo on Right Layout</vt:lpstr>
      <vt:lpstr>Two Horizontal Photos on Right  Layout</vt:lpstr>
      <vt:lpstr>PowerPoint Presentation</vt:lpstr>
      <vt:lpstr>PowerPoint Presentation</vt:lpstr>
      <vt:lpstr>PowerPoint Presentation</vt:lpstr>
      <vt:lpstr>PowerPoint Presentation</vt:lpstr>
      <vt:lpstr>PowerPoint Presentation</vt:lpstr>
      <vt:lpstr>PowerPoint Presentation</vt:lpstr>
      <vt:lpstr>Fair Market Value Determination Concepts</vt:lpstr>
      <vt:lpstr>GDOT Submittal Process (Cont.)</vt:lpstr>
      <vt:lpstr>GDOT Submittal Process (Cont.)</vt:lpstr>
      <vt:lpstr>GDOT Submittal Process (Cont.)</vt:lpstr>
      <vt:lpstr>Non-Aeronautical Event Example Submission (Vidalia Onion Festival)</vt:lpstr>
      <vt:lpstr>Non-Aeronautical Event Example Submission (Vidalia Onion Festival) </vt:lpstr>
      <vt:lpstr>Non-Aeronautical Event Example Submission (Vidalia Onion Festival) </vt:lpstr>
      <vt:lpstr>Non-Aeronautical Event Example Submission (Vidalia Onion Festival)  </vt:lpstr>
      <vt:lpstr>GDOT No Objection Letter</vt:lpstr>
      <vt:lpstr>Common Questions/Issues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Hood, Alan C.</dc:creator>
  <cp:lastModifiedBy>Brian, Steve</cp:lastModifiedBy>
  <cp:revision>100</cp:revision>
  <cp:lastPrinted>2018-07-03T12:41:58Z</cp:lastPrinted>
  <dcterms:created xsi:type="dcterms:W3CDTF">2018-09-06T12:38:37Z</dcterms:created>
  <dcterms:modified xsi:type="dcterms:W3CDTF">2023-05-16T16:21:13Z</dcterms:modified>
</cp:coreProperties>
</file>