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25"/>
  </p:notesMasterIdLst>
  <p:handoutMasterIdLst>
    <p:handoutMasterId r:id="rId26"/>
  </p:handoutMasterIdLst>
  <p:sldIdLst>
    <p:sldId id="273" r:id="rId3"/>
    <p:sldId id="275" r:id="rId4"/>
    <p:sldId id="276" r:id="rId5"/>
    <p:sldId id="277" r:id="rId6"/>
    <p:sldId id="296" r:id="rId7"/>
    <p:sldId id="279" r:id="rId8"/>
    <p:sldId id="297" r:id="rId9"/>
    <p:sldId id="292" r:id="rId10"/>
    <p:sldId id="298" r:id="rId11"/>
    <p:sldId id="293" r:id="rId12"/>
    <p:sldId id="294" r:id="rId13"/>
    <p:sldId id="280" r:id="rId14"/>
    <p:sldId id="281" r:id="rId15"/>
    <p:sldId id="289" r:id="rId16"/>
    <p:sldId id="290" r:id="rId17"/>
    <p:sldId id="291" r:id="rId18"/>
    <p:sldId id="282" r:id="rId19"/>
    <p:sldId id="284" r:id="rId20"/>
    <p:sldId id="285" r:id="rId21"/>
    <p:sldId id="286" r:id="rId22"/>
    <p:sldId id="287" r:id="rId23"/>
    <p:sldId id="288" r:id="rId24"/>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5"/>
            <p14:sldId id="276"/>
            <p14:sldId id="277"/>
            <p14:sldId id="296"/>
            <p14:sldId id="279"/>
            <p14:sldId id="297"/>
            <p14:sldId id="292"/>
            <p14:sldId id="298"/>
            <p14:sldId id="293"/>
            <p14:sldId id="294"/>
            <p14:sldId id="280"/>
            <p14:sldId id="281"/>
            <p14:sldId id="289"/>
            <p14:sldId id="290"/>
            <p14:sldId id="291"/>
            <p14:sldId id="282"/>
            <p14:sldId id="284"/>
            <p14:sldId id="285"/>
            <p14:sldId id="286"/>
            <p14:sldId id="287"/>
            <p14:sldId id="288"/>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Joseph D (FAA)" initials="RJD(" lastIdx="2" clrIdx="0">
    <p:extLst>
      <p:ext uri="{19B8F6BF-5375-455C-9EA6-DF929625EA0E}">
        <p15:presenceInfo xmlns:p15="http://schemas.microsoft.com/office/powerpoint/2012/main" userId="S-1-5-21-3215564045-1863808890-1157122868-3392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68"/>
    <a:srgbClr val="FF0000"/>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24" autoAdjust="0"/>
    <p:restoredTop sz="94717" autoAdjust="0"/>
  </p:normalViewPr>
  <p:slideViewPr>
    <p:cSldViewPr snapToGrid="0">
      <p:cViewPr varScale="1">
        <p:scale>
          <a:sx n="60" d="100"/>
          <a:sy n="60" d="100"/>
        </p:scale>
        <p:origin x="1216" y="48"/>
      </p:cViewPr>
      <p:guideLst>
        <p:guide orient="horz" pos="536"/>
        <p:guide pos="452"/>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oleObject" Target="file:///\\adiv0asosv12\PubAtl\Presentations\GAA%202022\FY22%20Projec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iv0asosv12\PubAtl\Presentations\GAA%202022\GA%20FY23%20Final%20Gran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iv0asosv12\PubAtl\Presentations\GAA%202022\FY22%20Projec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bg1"/>
                </a:solidFill>
              </a:rPr>
              <a:t>FY22 Grants BY Project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129141757990702E-2"/>
          <c:y val="9.9844212118521125E-2"/>
          <c:w val="0.8410113812506067"/>
          <c:h val="0.8202285869096228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553-4B25-90DE-F6F714EA20B9}"/>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6553-4B25-90DE-F6F714EA20B9}"/>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6553-4B25-90DE-F6F714EA20B9}"/>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6553-4B25-90DE-F6F714EA20B9}"/>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6553-4B25-90DE-F6F714EA20B9}"/>
              </c:ext>
            </c:extLst>
          </c:dPt>
          <c:dPt>
            <c:idx val="5"/>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6553-4B25-90DE-F6F714EA20B9}"/>
              </c:ext>
            </c:extLst>
          </c:dPt>
          <c:dPt>
            <c:idx val="6"/>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6553-4B25-90DE-F6F714EA20B9}"/>
              </c:ext>
            </c:extLst>
          </c:dPt>
          <c:dPt>
            <c:idx val="7"/>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6553-4B25-90DE-F6F714EA20B9}"/>
              </c:ext>
            </c:extLst>
          </c:dPt>
          <c:dLbls>
            <c:dLbl>
              <c:idx val="1"/>
              <c:layout>
                <c:manualLayout>
                  <c:x val="-0.13750002737105749"/>
                  <c:y val="8.96265501599927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53-4B25-90DE-F6F714EA20B9}"/>
                </c:ext>
              </c:extLst>
            </c:dLbl>
            <c:dLbl>
              <c:idx val="2"/>
              <c:layout>
                <c:manualLayout>
                  <c:x val="-0.22092701027035075"/>
                  <c:y val="-0.2439833865466471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53-4B25-90DE-F6F714EA20B9}"/>
                </c:ext>
              </c:extLst>
            </c:dLbl>
            <c:dLbl>
              <c:idx val="3"/>
              <c:layout>
                <c:manualLayout>
                  <c:x val="9.2351285746296793E-2"/>
                  <c:y val="-0.20706418746925948"/>
                </c:manualLayout>
              </c:layout>
              <c:tx>
                <c:rich>
                  <a:bodyPr/>
                  <a:lstStyle/>
                  <a:p>
                    <a:r>
                      <a:rPr lang="en-US" b="1" dirty="0"/>
                      <a:t>Other, </a:t>
                    </a:r>
                    <a:fld id="{0E1F6A67-4EDF-4618-B18E-3DF84EB5882A}" type="VALUE">
                      <a:rPr lang="en-US" b="1" smtClean="0"/>
                      <a:pPr/>
                      <a:t>[VALUE]</a:t>
                    </a:fld>
                    <a:endParaRPr lang="en-US" b="1"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553-4B25-90DE-F6F714EA20B9}"/>
                </c:ext>
              </c:extLst>
            </c:dLbl>
            <c:dLbl>
              <c:idx val="4"/>
              <c:layout>
                <c:manualLayout>
                  <c:x val="0.13286519498776331"/>
                  <c:y val="-0.13941907802665546"/>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53-4B25-90DE-F6F714EA20B9}"/>
                </c:ext>
              </c:extLst>
            </c:dLbl>
            <c:dLbl>
              <c:idx val="6"/>
              <c:layout>
                <c:manualLayout>
                  <c:x val="-3.2894741102199171E-3"/>
                  <c:y val="-3.617810232157796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53-4B25-90DE-F6F714EA20B9}"/>
                </c:ext>
              </c:extLst>
            </c:dLbl>
            <c:dLbl>
              <c:idx val="7"/>
              <c:layout>
                <c:manualLayout>
                  <c:x val="0.1205056419656458"/>
                  <c:y val="8.962655015999279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53-4B25-90DE-F6F714EA20B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'OpenGrants 1 '!$C$3:$C$10</c:f>
              <c:strCache>
                <c:ptCount val="8"/>
                <c:pt idx="0">
                  <c:v>Aprons</c:v>
                </c:pt>
                <c:pt idx="1">
                  <c:v>Runways</c:v>
                </c:pt>
                <c:pt idx="2">
                  <c:v>Taxiways</c:v>
                </c:pt>
                <c:pt idx="3">
                  <c:v>Other</c:v>
                </c:pt>
                <c:pt idx="4">
                  <c:v>RSA's</c:v>
                </c:pt>
                <c:pt idx="5">
                  <c:v>Terminal</c:v>
                </c:pt>
                <c:pt idx="6">
                  <c:v>Planning</c:v>
                </c:pt>
                <c:pt idx="7">
                  <c:v>Block Grant</c:v>
                </c:pt>
              </c:strCache>
            </c:strRef>
          </c:cat>
          <c:val>
            <c:numRef>
              <c:f>'OpenGrants 1 '!$E$3:$E$10</c:f>
              <c:numCache>
                <c:formatCode>0.0%</c:formatCode>
                <c:ptCount val="8"/>
                <c:pt idx="0">
                  <c:v>2.327209089878143E-2</c:v>
                </c:pt>
                <c:pt idx="1">
                  <c:v>0.17489436581098014</c:v>
                </c:pt>
                <c:pt idx="2">
                  <c:v>0.39058180148801047</c:v>
                </c:pt>
                <c:pt idx="3">
                  <c:v>8.5019788407996941E-2</c:v>
                </c:pt>
                <c:pt idx="4">
                  <c:v>9.2200184770063712E-2</c:v>
                </c:pt>
                <c:pt idx="5">
                  <c:v>1.9315379176066091E-3</c:v>
                </c:pt>
                <c:pt idx="6">
                  <c:v>1.8884226206789374E-2</c:v>
                </c:pt>
                <c:pt idx="7">
                  <c:v>0.21321600449977135</c:v>
                </c:pt>
              </c:numCache>
            </c:numRef>
          </c:val>
          <c:extLst>
            <c:ext xmlns:c16="http://schemas.microsoft.com/office/drawing/2014/chart" uri="{C3380CC4-5D6E-409C-BE32-E72D297353CC}">
              <c16:uniqueId val="{00000010-6553-4B25-90DE-F6F714EA20B9}"/>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chemeClr val="tx1">
                    <a:lumMod val="65000"/>
                    <a:lumOff val="35000"/>
                  </a:schemeClr>
                </a:solidFill>
                <a:latin typeface="+mn-lt"/>
                <a:ea typeface="+mn-ea"/>
                <a:cs typeface="+mn-cs"/>
              </a:defRPr>
            </a:pPr>
            <a:r>
              <a:rPr lang="en-US" sz="2400" b="1" u="sng" dirty="0">
                <a:solidFill>
                  <a:schemeClr val="bg1"/>
                </a:solidFill>
              </a:rPr>
              <a:t>FY22 Grants BY Project Type</a:t>
            </a:r>
          </a:p>
        </c:rich>
      </c:tx>
      <c:overlay val="0"/>
      <c:spPr>
        <a:noFill/>
        <a:ln>
          <a:noFill/>
        </a:ln>
        <a:effectLst/>
      </c:spPr>
      <c:txPr>
        <a:bodyPr rot="0" spcFirstLastPara="1" vertOverflow="ellipsis" vert="horz" wrap="square" anchor="ctr" anchorCtr="1"/>
        <a:lstStyle/>
        <a:p>
          <a:pPr>
            <a:defRPr sz="1800" b="0" i="0" u="sng"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978-4A8B-850C-EFCD647A8320}"/>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2978-4A8B-850C-EFCD647A8320}"/>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2978-4A8B-850C-EFCD647A8320}"/>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978-4A8B-850C-EFCD647A8320}"/>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2978-4A8B-850C-EFCD647A8320}"/>
              </c:ext>
            </c:extLst>
          </c:dPt>
          <c:dPt>
            <c:idx val="5"/>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2978-4A8B-850C-EFCD647A8320}"/>
              </c:ext>
            </c:extLst>
          </c:dPt>
          <c:dPt>
            <c:idx val="6"/>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2978-4A8B-850C-EFCD647A8320}"/>
              </c:ext>
            </c:extLst>
          </c:dPt>
          <c:dPt>
            <c:idx val="7"/>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2978-4A8B-850C-EFCD647A8320}"/>
              </c:ext>
            </c:extLst>
          </c:dPt>
          <c:dLbls>
            <c:dLbl>
              <c:idx val="0"/>
              <c:layout>
                <c:manualLayout>
                  <c:x val="-0.20323078441287587"/>
                  <c:y val="-1.139308105735847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78-4A8B-850C-EFCD647A8320}"/>
                </c:ext>
              </c:extLst>
            </c:dLbl>
            <c:dLbl>
              <c:idx val="1"/>
              <c:layout>
                <c:manualLayout>
                  <c:x val="-8.9960694939196784E-2"/>
                  <c:y val="-1.638737301422823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978-4A8B-850C-EFCD647A8320}"/>
                </c:ext>
              </c:extLst>
            </c:dLbl>
            <c:dLbl>
              <c:idx val="2"/>
              <c:layout>
                <c:manualLayout>
                  <c:x val="3.9036012031894461E-2"/>
                  <c:y val="-2.082541095747657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978-4A8B-850C-EFCD647A8320}"/>
                </c:ext>
              </c:extLst>
            </c:dLbl>
            <c:dLbl>
              <c:idx val="3"/>
              <c:layout>
                <c:manualLayout>
                  <c:x val="-0.14139577714521856"/>
                  <c:y val="6.292965166189980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978-4A8B-850C-EFCD647A8320}"/>
                </c:ext>
              </c:extLst>
            </c:dLbl>
            <c:dLbl>
              <c:idx val="7"/>
              <c:layout>
                <c:manualLayout>
                  <c:x val="0.14908085674148117"/>
                  <c:y val="8.522169347395476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978-4A8B-850C-EFCD647A8320}"/>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Sheet2!$A$3:$A$10</c:f>
              <c:strCache>
                <c:ptCount val="8"/>
                <c:pt idx="0">
                  <c:v>Terminal</c:v>
                </c:pt>
                <c:pt idx="1">
                  <c:v>Environmental </c:v>
                </c:pt>
                <c:pt idx="2">
                  <c:v>Other (Hangar)</c:v>
                </c:pt>
                <c:pt idx="3">
                  <c:v>Planning </c:v>
                </c:pt>
                <c:pt idx="4">
                  <c:v>Reconstruct</c:v>
                </c:pt>
                <c:pt idx="5">
                  <c:v>Rehabiliate</c:v>
                </c:pt>
                <c:pt idx="6">
                  <c:v>ARFF Equipment</c:v>
                </c:pt>
                <c:pt idx="7">
                  <c:v>Standards</c:v>
                </c:pt>
              </c:strCache>
            </c:strRef>
          </c:cat>
          <c:val>
            <c:numRef>
              <c:f>Sheet2!$B$3:$B$10</c:f>
              <c:numCache>
                <c:formatCode>General</c:formatCode>
                <c:ptCount val="8"/>
                <c:pt idx="0">
                  <c:v>1</c:v>
                </c:pt>
                <c:pt idx="1">
                  <c:v>2</c:v>
                </c:pt>
                <c:pt idx="2">
                  <c:v>5</c:v>
                </c:pt>
                <c:pt idx="3">
                  <c:v>11</c:v>
                </c:pt>
                <c:pt idx="4">
                  <c:v>13</c:v>
                </c:pt>
                <c:pt idx="5">
                  <c:v>64</c:v>
                </c:pt>
                <c:pt idx="6">
                  <c:v>7</c:v>
                </c:pt>
                <c:pt idx="7">
                  <c:v>21</c:v>
                </c:pt>
              </c:numCache>
            </c:numRef>
          </c:val>
          <c:extLst>
            <c:ext xmlns:c16="http://schemas.microsoft.com/office/drawing/2014/chart" uri="{C3380CC4-5D6E-409C-BE32-E72D297353CC}">
              <c16:uniqueId val="{00000010-2978-4A8B-850C-EFCD647A8320}"/>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0-04T08:09:55.856" idx="2">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0-04T07:15:22.247"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Add</a:t>
            </a:r>
            <a:r>
              <a:rPr lang="en-US" baseline="0" dirty="0"/>
              <a:t> supplemental note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236574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a:buFontTx/>
              <a:buNone/>
            </a:pPr>
            <a:r>
              <a:rPr lang="en-US" sz="1200" b="1" dirty="0">
                <a:solidFill>
                  <a:schemeClr val="bg1"/>
                </a:solidFill>
              </a:rPr>
              <a:t>61% of All Grants were for Rehabilitation or Reconstruction of Existing Pavement</a:t>
            </a:r>
          </a:p>
          <a:p>
            <a:pPr>
              <a:buFontTx/>
              <a:buNone/>
            </a:pPr>
            <a:r>
              <a:rPr lang="en-US" sz="1200" b="1" dirty="0">
                <a:solidFill>
                  <a:schemeClr val="bg1"/>
                </a:solidFill>
              </a:rPr>
              <a:t>90% of Georgia Discretionary Grants</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210478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Phillip will be</a:t>
            </a:r>
            <a:r>
              <a:rPr lang="en-US" baseline="0" dirty="0"/>
              <a:t> taking NRA’s over for Barrett</a:t>
            </a:r>
          </a:p>
          <a:p>
            <a:r>
              <a:rPr lang="en-US" baseline="0" dirty="0"/>
              <a:t>Still have openings for 1 planner and 1 engineer</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34339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Separate</a:t>
            </a:r>
            <a:r>
              <a:rPr lang="en-US" baseline="0" dirty="0"/>
              <a:t> into slides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50049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Separate</a:t>
            </a:r>
            <a:r>
              <a:rPr lang="en-US" baseline="0" dirty="0"/>
              <a:t> into slides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725598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Separate</a:t>
            </a:r>
            <a:r>
              <a:rPr lang="en-US" baseline="0" dirty="0"/>
              <a:t> into slides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55045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Separate</a:t>
            </a:r>
            <a:r>
              <a:rPr lang="en-US" baseline="0" dirty="0"/>
              <a:t> into slides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334587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Separate</a:t>
            </a:r>
            <a:r>
              <a:rPr lang="en-US" baseline="0" dirty="0"/>
              <a:t> into slides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167898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Separate</a:t>
            </a:r>
            <a:r>
              <a:rPr lang="en-US" baseline="0" dirty="0"/>
              <a:t> into slides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2728427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Separate</a:t>
            </a:r>
            <a:r>
              <a:rPr lang="en-US" baseline="0" dirty="0"/>
              <a:t> into slides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1991550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2031" y="10411"/>
            <a:ext cx="6349332" cy="6858000"/>
          </a:xfrm>
          <a:prstGeom prst="rect">
            <a:avLst/>
          </a:prstGeom>
        </p:spPr>
      </p:pic>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70469" y="177768"/>
            <a:ext cx="3206750" cy="909638"/>
            <a:chOff x="3700" y="171"/>
            <a:chExt cx="1515"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grpSp>
        <p:nvGrpSpPr>
          <p:cNvPr id="9" name="Group 25"/>
          <p:cNvGrpSpPr>
            <a:grpSpLocks/>
          </p:cNvGrpSpPr>
          <p:nvPr userDrawn="1"/>
        </p:nvGrpSpPr>
        <p:grpSpPr bwMode="auto">
          <a:xfrm>
            <a:off x="9329967" y="6097937"/>
            <a:ext cx="2275417" cy="660400"/>
            <a:chOff x="3596" y="3859"/>
            <a:chExt cx="1075"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1" name="Footer Placeholder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2" name="Slide Number Placeholder 11"/>
          <p:cNvSpPr>
            <a:spLocks noGrp="1" noChangeArrowheads="1"/>
          </p:cNvSpPr>
          <p:nvPr>
            <p:ph type="sldNum" sz="quarter" idx="4"/>
          </p:nvPr>
        </p:nvSpPr>
        <p:spPr bwMode="auto">
          <a:xfrm>
            <a:off x="9971852" y="6248400"/>
            <a:ext cx="143636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1" y="373063"/>
            <a:ext cx="11296651" cy="609600"/>
          </a:xfrm>
        </p:spPr>
        <p:txBody>
          <a:bodyPr/>
          <a:lstStyle/>
          <a:p>
            <a:r>
              <a:rPr lang="en-US"/>
              <a:t>Click to edit Master title style</a:t>
            </a:r>
          </a:p>
        </p:txBody>
      </p:sp>
      <p:sp>
        <p:nvSpPr>
          <p:cNvPr id="3" name="Text Placeholder 2"/>
          <p:cNvSpPr>
            <a:spLocks noGrp="1"/>
          </p:cNvSpPr>
          <p:nvPr>
            <p:ph type="body" sz="half" idx="1"/>
          </p:nvPr>
        </p:nvSpPr>
        <p:spPr>
          <a:xfrm>
            <a:off x="660402" y="1508128"/>
            <a:ext cx="52641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27752" y="1508128"/>
            <a:ext cx="5266267" cy="4391025"/>
          </a:xfrm>
        </p:spPr>
        <p:txBody>
          <a:bodyPr/>
          <a:lstStyle/>
          <a:p>
            <a:pPr lvl="0"/>
            <a:endParaRPr lang="en-US" noProof="0"/>
          </a:p>
        </p:txBody>
      </p:sp>
    </p:spTree>
    <p:extLst>
      <p:ext uri="{BB962C8B-B14F-4D97-AF65-F5344CB8AC3E}">
        <p14:creationId xmlns:p14="http://schemas.microsoft.com/office/powerpoint/2010/main" val="151055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1" y="373063"/>
            <a:ext cx="11296651" cy="609600"/>
          </a:xfrm>
        </p:spPr>
        <p:txBody>
          <a:bodyPr/>
          <a:lstStyle/>
          <a:p>
            <a:r>
              <a:rPr lang="en-US"/>
              <a:t>Click to edit Master title style</a:t>
            </a:r>
          </a:p>
        </p:txBody>
      </p:sp>
      <p:sp>
        <p:nvSpPr>
          <p:cNvPr id="3" name="ClipArt Placeholder 2"/>
          <p:cNvSpPr>
            <a:spLocks noGrp="1"/>
          </p:cNvSpPr>
          <p:nvPr>
            <p:ph type="clipArt" sz="half" idx="1"/>
          </p:nvPr>
        </p:nvSpPr>
        <p:spPr>
          <a:xfrm>
            <a:off x="660402" y="1508128"/>
            <a:ext cx="5264151" cy="4391025"/>
          </a:xfrm>
        </p:spPr>
        <p:txBody>
          <a:bodyPr/>
          <a:lstStyle/>
          <a:p>
            <a:pPr lvl="0"/>
            <a:endParaRPr lang="en-US" noProof="0"/>
          </a:p>
        </p:txBody>
      </p:sp>
      <p:sp>
        <p:nvSpPr>
          <p:cNvPr id="4" name="Text Placeholder 3"/>
          <p:cNvSpPr>
            <a:spLocks noGrp="1"/>
          </p:cNvSpPr>
          <p:nvPr>
            <p:ph type="body" sz="half" idx="2"/>
          </p:nvPr>
        </p:nvSpPr>
        <p:spPr>
          <a:xfrm>
            <a:off x="6127752" y="1508128"/>
            <a:ext cx="52662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61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D2F68"/>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71852" y="6248400"/>
            <a:ext cx="143636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23054" y="6126158"/>
            <a:ext cx="2275417" cy="660400"/>
            <a:chOff x="3596" y="3859"/>
            <a:chExt cx="1075"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62" r:id="rId7"/>
    <p:sldLayoutId id="2147483663" r:id="rId8"/>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D2F68"/>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10009481" y="6248400"/>
            <a:ext cx="13987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23054"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769950" y="1813725"/>
            <a:ext cx="4134369" cy="1395412"/>
          </a:xfrm>
        </p:spPr>
        <p:txBody>
          <a:bodyPr/>
          <a:lstStyle/>
          <a:p>
            <a:pPr algn="ctr"/>
            <a:r>
              <a:rPr lang="en-US" dirty="0">
                <a:solidFill>
                  <a:schemeClr val="bg1"/>
                </a:solidFill>
              </a:rPr>
              <a:t>2022 Georgia Airports Association Conference</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r>
              <a:rPr lang="en-US" altLang="en-US" sz="3200" u="sng" dirty="0">
                <a:solidFill>
                  <a:schemeClr val="bg1"/>
                </a:solidFill>
              </a:rPr>
              <a:t>AIP Project Highlights</a:t>
            </a:r>
          </a:p>
        </p:txBody>
      </p:sp>
      <p:pic>
        <p:nvPicPr>
          <p:cNvPr id="7" name="Picture 6"/>
          <p:cNvPicPr>
            <a:picLocks noChangeAspect="1"/>
          </p:cNvPicPr>
          <p:nvPr/>
        </p:nvPicPr>
        <p:blipFill>
          <a:blip r:embed="rId3"/>
          <a:stretch>
            <a:fillRect/>
          </a:stretch>
        </p:blipFill>
        <p:spPr>
          <a:xfrm>
            <a:off x="3566039" y="1674186"/>
            <a:ext cx="8255608" cy="4127802"/>
          </a:xfrm>
          <a:prstGeom prst="rect">
            <a:avLst/>
          </a:prstGeom>
        </p:spPr>
      </p:pic>
      <p:sp>
        <p:nvSpPr>
          <p:cNvPr id="8" name="TextBox 7"/>
          <p:cNvSpPr txBox="1"/>
          <p:nvPr/>
        </p:nvSpPr>
        <p:spPr bwMode="auto">
          <a:xfrm>
            <a:off x="330833" y="2983224"/>
            <a:ext cx="289903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000" b="1" u="sng" dirty="0">
                <a:solidFill>
                  <a:schemeClr val="bg1"/>
                </a:solidFill>
              </a:rPr>
              <a:t>Savannah</a:t>
            </a:r>
            <a:r>
              <a:rPr lang="en-US" sz="2000" b="1" dirty="0">
                <a:solidFill>
                  <a:schemeClr val="bg1"/>
                </a:solidFill>
              </a:rPr>
              <a:t> </a:t>
            </a:r>
          </a:p>
          <a:p>
            <a:pPr algn="ctr">
              <a:buFontTx/>
              <a:buNone/>
            </a:pPr>
            <a:r>
              <a:rPr lang="en-US" sz="2000" b="1" dirty="0">
                <a:solidFill>
                  <a:schemeClr val="bg1"/>
                </a:solidFill>
              </a:rPr>
              <a:t> New Air Cargo Apron</a:t>
            </a:r>
          </a:p>
        </p:txBody>
      </p:sp>
    </p:spTree>
    <p:extLst>
      <p:ext uri="{BB962C8B-B14F-4D97-AF65-F5344CB8AC3E}">
        <p14:creationId xmlns:p14="http://schemas.microsoft.com/office/powerpoint/2010/main" val="343735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r>
              <a:rPr lang="en-US" altLang="en-US" sz="3200" u="sng" dirty="0">
                <a:solidFill>
                  <a:schemeClr val="bg1"/>
                </a:solidFill>
              </a:rPr>
              <a:t>AIP Project Highlights</a:t>
            </a:r>
          </a:p>
        </p:txBody>
      </p:sp>
      <p:pic>
        <p:nvPicPr>
          <p:cNvPr id="1026" name="BD5FE341-A276-4F97-8E5B-836EFA90E52F" descr="IMG_29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660" y="1077009"/>
            <a:ext cx="3775106" cy="50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1557081" y="2675027"/>
            <a:ext cx="2235945"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000" b="1" u="sng" dirty="0">
                <a:solidFill>
                  <a:schemeClr val="bg1"/>
                </a:solidFill>
              </a:rPr>
              <a:t>Valdosta</a:t>
            </a:r>
            <a:r>
              <a:rPr lang="en-US" sz="2000" b="1" dirty="0">
                <a:solidFill>
                  <a:schemeClr val="bg1"/>
                </a:solidFill>
              </a:rPr>
              <a:t> </a:t>
            </a:r>
          </a:p>
          <a:p>
            <a:pPr algn="ctr">
              <a:buFontTx/>
              <a:buNone/>
            </a:pPr>
            <a:r>
              <a:rPr lang="en-US" sz="2000" b="1" dirty="0">
                <a:solidFill>
                  <a:schemeClr val="bg1"/>
                </a:solidFill>
              </a:rPr>
              <a:t>Runway Rehabilitation</a:t>
            </a:r>
          </a:p>
        </p:txBody>
      </p:sp>
    </p:spTree>
    <p:extLst>
      <p:ext uri="{BB962C8B-B14F-4D97-AF65-F5344CB8AC3E}">
        <p14:creationId xmlns:p14="http://schemas.microsoft.com/office/powerpoint/2010/main" val="47897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62909" y="323526"/>
            <a:ext cx="7389091" cy="457200"/>
          </a:xfrm>
        </p:spPr>
        <p:txBody>
          <a:bodyPr/>
          <a:lstStyle/>
          <a:p>
            <a:pPr algn="ctr" eaLnBrk="1" hangingPunct="1"/>
            <a:r>
              <a:rPr lang="en-US" altLang="en-US" sz="3200" u="sng" dirty="0">
                <a:solidFill>
                  <a:schemeClr val="bg1"/>
                </a:solidFill>
              </a:rPr>
              <a:t>ATL-ADO 2022  Financial Program</a:t>
            </a:r>
          </a:p>
        </p:txBody>
      </p:sp>
      <p:sp>
        <p:nvSpPr>
          <p:cNvPr id="17411" name="Rectangle 3"/>
          <p:cNvSpPr>
            <a:spLocks noGrp="1" noChangeArrowheads="1"/>
          </p:cNvSpPr>
          <p:nvPr>
            <p:ph idx="1"/>
          </p:nvPr>
        </p:nvSpPr>
        <p:spPr>
          <a:xfrm>
            <a:off x="2931571" y="1242545"/>
            <a:ext cx="6232922" cy="3594497"/>
          </a:xfrm>
        </p:spPr>
        <p:txBody>
          <a:bodyPr/>
          <a:lstStyle/>
          <a:p>
            <a:pPr algn="ctr" eaLnBrk="1" hangingPunct="1">
              <a:lnSpc>
                <a:spcPct val="90000"/>
              </a:lnSpc>
              <a:buFontTx/>
              <a:buNone/>
            </a:pPr>
            <a:r>
              <a:rPr lang="en-US" altLang="en-US" sz="1800" dirty="0">
                <a:solidFill>
                  <a:schemeClr val="bg1"/>
                </a:solidFill>
              </a:rPr>
              <a:t>October 1, 2021 – September 30, 2022</a:t>
            </a:r>
          </a:p>
          <a:p>
            <a:pPr algn="ctr" eaLnBrk="1" hangingPunct="1">
              <a:lnSpc>
                <a:spcPct val="90000"/>
              </a:lnSpc>
              <a:buFontTx/>
              <a:buNone/>
            </a:pPr>
            <a:endParaRPr lang="en-US" altLang="en-US" sz="1800" dirty="0">
              <a:solidFill>
                <a:schemeClr val="bg1"/>
              </a:solidFill>
            </a:endParaRPr>
          </a:p>
          <a:p>
            <a:pPr algn="ctr" eaLnBrk="1" hangingPunct="1">
              <a:lnSpc>
                <a:spcPct val="90000"/>
              </a:lnSpc>
              <a:buFontTx/>
              <a:buNone/>
            </a:pPr>
            <a:r>
              <a:rPr lang="en-US" altLang="en-US" sz="1800" dirty="0">
                <a:solidFill>
                  <a:schemeClr val="bg1"/>
                </a:solidFill>
              </a:rPr>
              <a:t>ATL-ADO Total Program (148 Grants) </a:t>
            </a:r>
          </a:p>
          <a:p>
            <a:pPr algn="ctr" eaLnBrk="1" hangingPunct="1">
              <a:lnSpc>
                <a:spcPct val="90000"/>
              </a:lnSpc>
              <a:buFontTx/>
              <a:buNone/>
            </a:pPr>
            <a:r>
              <a:rPr lang="en-US" altLang="en-US" dirty="0">
                <a:solidFill>
                  <a:schemeClr val="bg1"/>
                </a:solidFill>
              </a:rPr>
              <a:t>$656 Million</a:t>
            </a:r>
          </a:p>
          <a:p>
            <a:pPr algn="ctr" eaLnBrk="1" hangingPunct="1">
              <a:lnSpc>
                <a:spcPct val="90000"/>
              </a:lnSpc>
              <a:buFontTx/>
              <a:buNone/>
            </a:pPr>
            <a:r>
              <a:rPr lang="en-US" altLang="en-US" sz="1200" dirty="0">
                <a:solidFill>
                  <a:schemeClr val="bg1"/>
                </a:solidFill>
              </a:rPr>
              <a:t>(Georgia, South Carolina, Puerto Rico, Virgin Islands)</a:t>
            </a:r>
          </a:p>
          <a:p>
            <a:pPr algn="ctr" eaLnBrk="1" hangingPunct="1">
              <a:lnSpc>
                <a:spcPct val="90000"/>
              </a:lnSpc>
              <a:buFontTx/>
              <a:buNone/>
            </a:pPr>
            <a:endParaRPr lang="en-US" altLang="en-US" sz="1800" dirty="0">
              <a:solidFill>
                <a:schemeClr val="bg1"/>
              </a:solidFill>
            </a:endParaRPr>
          </a:p>
          <a:p>
            <a:pPr algn="ctr" eaLnBrk="1" hangingPunct="1">
              <a:lnSpc>
                <a:spcPct val="90000"/>
              </a:lnSpc>
              <a:buFontTx/>
              <a:buNone/>
            </a:pPr>
            <a:r>
              <a:rPr lang="en-US" altLang="en-US" sz="1800" dirty="0">
                <a:solidFill>
                  <a:schemeClr val="bg1"/>
                </a:solidFill>
              </a:rPr>
              <a:t>Georgia Commercial Airports: $426,228,341</a:t>
            </a:r>
          </a:p>
          <a:p>
            <a:pPr algn="ctr" eaLnBrk="1" hangingPunct="1">
              <a:lnSpc>
                <a:spcPct val="90000"/>
              </a:lnSpc>
              <a:buFontTx/>
              <a:buNone/>
            </a:pPr>
            <a:r>
              <a:rPr lang="en-US" altLang="en-US" sz="1800" dirty="0">
                <a:solidFill>
                  <a:schemeClr val="bg1"/>
                </a:solidFill>
              </a:rPr>
              <a:t>General Aviation Airports: </a:t>
            </a:r>
            <a:r>
              <a:rPr lang="en-US" altLang="en-US" sz="1800" dirty="0">
                <a:solidFill>
                  <a:srgbClr val="FFFF00"/>
                </a:solidFill>
              </a:rPr>
              <a:t>$34,682,988</a:t>
            </a:r>
          </a:p>
          <a:p>
            <a:pPr algn="ctr" eaLnBrk="1" hangingPunct="1">
              <a:lnSpc>
                <a:spcPct val="90000"/>
              </a:lnSpc>
              <a:buFontTx/>
              <a:buNone/>
            </a:pPr>
            <a:endParaRPr lang="en-US" altLang="en-US" sz="900" dirty="0"/>
          </a:p>
          <a:p>
            <a:pPr algn="ctr" eaLnBrk="1" hangingPunct="1">
              <a:lnSpc>
                <a:spcPct val="90000"/>
              </a:lnSpc>
              <a:buFontTx/>
              <a:buNone/>
            </a:pPr>
            <a:r>
              <a:rPr lang="en-US" altLang="en-US" sz="1800" i="1" dirty="0">
                <a:solidFill>
                  <a:schemeClr val="bg1"/>
                </a:solidFill>
              </a:rPr>
              <a:t>Georgia Discretionary:  $36,667,769</a:t>
            </a:r>
          </a:p>
          <a:p>
            <a:pPr algn="ctr" eaLnBrk="1" hangingPunct="1">
              <a:lnSpc>
                <a:spcPct val="90000"/>
              </a:lnSpc>
              <a:buFontTx/>
              <a:buNone/>
            </a:pPr>
            <a:r>
              <a:rPr lang="en-US" altLang="en-US" sz="1800" i="1" dirty="0">
                <a:solidFill>
                  <a:schemeClr val="bg1"/>
                </a:solidFill>
              </a:rPr>
              <a:t>General Aviation Discretionary: </a:t>
            </a:r>
            <a:r>
              <a:rPr lang="en-US" altLang="en-US" sz="1800" i="1" dirty="0">
                <a:solidFill>
                  <a:srgbClr val="FFFF00"/>
                </a:solidFill>
              </a:rPr>
              <a:t>$18,049,838</a:t>
            </a:r>
          </a:p>
          <a:p>
            <a:pPr algn="ctr" eaLnBrk="1" hangingPunct="1">
              <a:lnSpc>
                <a:spcPct val="90000"/>
              </a:lnSpc>
              <a:buFontTx/>
              <a:buNone/>
            </a:pPr>
            <a:endParaRPr lang="en-US" altLang="en-US" sz="825" dirty="0"/>
          </a:p>
          <a:p>
            <a:pPr algn="ctr" eaLnBrk="1" hangingPunct="1">
              <a:lnSpc>
                <a:spcPct val="90000"/>
              </a:lnSpc>
              <a:buFontTx/>
              <a:buNone/>
            </a:pPr>
            <a:r>
              <a:rPr lang="en-US" altLang="en-US" dirty="0">
                <a:solidFill>
                  <a:schemeClr val="bg1"/>
                </a:solidFill>
              </a:rPr>
              <a:t>Georgia Total = $460 Million*</a:t>
            </a:r>
          </a:p>
          <a:p>
            <a:pPr algn="ctr" eaLnBrk="1" hangingPunct="1">
              <a:lnSpc>
                <a:spcPct val="90000"/>
              </a:lnSpc>
              <a:buFontTx/>
              <a:buNone/>
            </a:pPr>
            <a:endParaRPr lang="en-US" altLang="en-US" dirty="0">
              <a:solidFill>
                <a:schemeClr val="bg1"/>
              </a:solidFill>
            </a:endParaRPr>
          </a:p>
          <a:p>
            <a:pPr algn="ctr" eaLnBrk="1" hangingPunct="1">
              <a:lnSpc>
                <a:spcPct val="90000"/>
              </a:lnSpc>
              <a:buFontTx/>
              <a:buNone/>
            </a:pPr>
            <a:r>
              <a:rPr lang="en-US" altLang="en-US" sz="1000" dirty="0">
                <a:solidFill>
                  <a:schemeClr val="bg1"/>
                </a:solidFill>
              </a:rPr>
              <a:t>*Includes COVID Grants</a:t>
            </a:r>
            <a:r>
              <a:rPr lang="en-US" altLang="en-US" dirty="0">
                <a:solidFill>
                  <a:schemeClr val="bg1"/>
                </a:solidFill>
              </a:rPr>
              <a:t> </a:t>
            </a:r>
          </a:p>
          <a:p>
            <a:pPr algn="ctr" eaLnBrk="1" hangingPunct="1">
              <a:lnSpc>
                <a:spcPct val="90000"/>
              </a:lnSpc>
              <a:buFontTx/>
              <a:buNone/>
            </a:pPr>
            <a:endParaRPr lang="en-US" altLang="en-US" sz="1800" dirty="0"/>
          </a:p>
        </p:txBody>
      </p:sp>
    </p:spTree>
    <p:extLst>
      <p:ext uri="{BB962C8B-B14F-4D97-AF65-F5344CB8AC3E}">
        <p14:creationId xmlns:p14="http://schemas.microsoft.com/office/powerpoint/2010/main" val="286461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37" y="791369"/>
            <a:ext cx="8137237" cy="4343400"/>
          </a:xfrm>
        </p:spPr>
        <p:txBody>
          <a:bodyPr/>
          <a:lstStyle/>
          <a:p>
            <a:pPr marL="0" indent="0" algn="ctr">
              <a:buNone/>
              <a:defRPr/>
            </a:pPr>
            <a:r>
              <a:rPr lang="en-US" sz="2400" u="sng" dirty="0">
                <a:solidFill>
                  <a:schemeClr val="bg1"/>
                </a:solidFill>
              </a:rPr>
              <a:t>Georgia FY2022 AIP Discretionary/Supplemental  </a:t>
            </a:r>
          </a:p>
          <a:p>
            <a:pPr marL="0" indent="0" algn="ctr">
              <a:buNone/>
              <a:defRPr/>
            </a:pPr>
            <a:r>
              <a:rPr lang="en-US" sz="2400" dirty="0">
                <a:solidFill>
                  <a:schemeClr val="bg1"/>
                </a:solidFill>
              </a:rPr>
              <a:t> </a:t>
            </a:r>
          </a:p>
          <a:p>
            <a:pPr>
              <a:defRPr/>
            </a:pPr>
            <a:r>
              <a:rPr lang="en-US" sz="1600" dirty="0">
                <a:solidFill>
                  <a:schemeClr val="bg1"/>
                </a:solidFill>
              </a:rPr>
              <a:t>Atlanta-Hartsfield Jackson Intl (TW Shoulders Rehab)	$18,537,059</a:t>
            </a:r>
          </a:p>
          <a:p>
            <a:pPr>
              <a:defRPr/>
            </a:pPr>
            <a:endParaRPr lang="en-US" sz="1600" dirty="0">
              <a:solidFill>
                <a:schemeClr val="bg1"/>
              </a:solidFill>
            </a:endParaRPr>
          </a:p>
          <a:p>
            <a:pPr>
              <a:defRPr/>
            </a:pPr>
            <a:r>
              <a:rPr lang="en-US" sz="1600" dirty="0">
                <a:solidFill>
                  <a:schemeClr val="bg1"/>
                </a:solidFill>
              </a:rPr>
              <a:t>Vidalia Regional (Runway 7/25 Rehab)			$1,531,512</a:t>
            </a:r>
          </a:p>
          <a:p>
            <a:pPr>
              <a:defRPr/>
            </a:pPr>
            <a:r>
              <a:rPr lang="en-US" sz="1600" dirty="0">
                <a:solidFill>
                  <a:schemeClr val="bg1"/>
                </a:solidFill>
              </a:rPr>
              <a:t>Decatur County (Apron Rehab)				$1,468,488</a:t>
            </a:r>
          </a:p>
          <a:p>
            <a:pPr>
              <a:defRPr/>
            </a:pPr>
            <a:r>
              <a:rPr lang="en-US" sz="1600" dirty="0">
                <a:solidFill>
                  <a:schemeClr val="bg1"/>
                </a:solidFill>
              </a:rPr>
              <a:t>Athens/Ben Epps (ARFF Equipment) 			$ 23,250</a:t>
            </a:r>
          </a:p>
          <a:p>
            <a:pPr>
              <a:defRPr/>
            </a:pPr>
            <a:r>
              <a:rPr lang="en-US" sz="1600" dirty="0">
                <a:solidFill>
                  <a:schemeClr val="bg1"/>
                </a:solidFill>
              </a:rPr>
              <a:t>DeKalb-Peachtree (Runway 34 RSA)			$2,334,484</a:t>
            </a:r>
          </a:p>
          <a:p>
            <a:pPr>
              <a:defRPr/>
            </a:pPr>
            <a:r>
              <a:rPr lang="en-US" sz="1600" dirty="0">
                <a:solidFill>
                  <a:schemeClr val="bg1"/>
                </a:solidFill>
              </a:rPr>
              <a:t>Cartersville (Runway 19 RSA)				$3,829,856</a:t>
            </a:r>
          </a:p>
          <a:p>
            <a:pPr>
              <a:defRPr/>
            </a:pPr>
            <a:r>
              <a:rPr lang="en-US" sz="1600" dirty="0">
                <a:solidFill>
                  <a:schemeClr val="bg1"/>
                </a:solidFill>
              </a:rPr>
              <a:t>Lee Gilmer Memorial (Runway 15/23 Rehab)			$1,750,000</a:t>
            </a:r>
          </a:p>
          <a:p>
            <a:pPr>
              <a:defRPr/>
            </a:pPr>
            <a:r>
              <a:rPr lang="en-US" sz="1600" dirty="0">
                <a:solidFill>
                  <a:schemeClr val="bg1"/>
                </a:solidFill>
              </a:rPr>
              <a:t>Baldwin County Regional (Runway 10/28 Rehab)		$1,599,972</a:t>
            </a:r>
          </a:p>
          <a:p>
            <a:pPr>
              <a:defRPr/>
            </a:pPr>
            <a:r>
              <a:rPr lang="en-US" sz="1600" dirty="0">
                <a:solidFill>
                  <a:schemeClr val="bg1"/>
                </a:solidFill>
              </a:rPr>
              <a:t>Jackson County (Runway 17/35 Rehab)			$3,099,212</a:t>
            </a:r>
          </a:p>
          <a:p>
            <a:pPr>
              <a:defRPr/>
            </a:pPr>
            <a:r>
              <a:rPr lang="en-US" sz="1600" dirty="0">
                <a:solidFill>
                  <a:schemeClr val="bg1"/>
                </a:solidFill>
              </a:rPr>
              <a:t>Heart of Georgia Regional (Runway 2/20 Rehab)		$2,413,064</a:t>
            </a:r>
          </a:p>
          <a:p>
            <a:pPr>
              <a:defRPr/>
            </a:pPr>
            <a:endParaRPr lang="en-US" sz="1500" dirty="0"/>
          </a:p>
          <a:p>
            <a:pPr>
              <a:defRPr/>
            </a:pPr>
            <a:endParaRPr lang="en-US" sz="1500" dirty="0"/>
          </a:p>
          <a:p>
            <a:pPr marL="0" indent="0">
              <a:buNone/>
              <a:defRPr/>
            </a:pPr>
            <a:r>
              <a:rPr lang="en-US" sz="1500" dirty="0"/>
              <a:t>	 </a:t>
            </a:r>
          </a:p>
          <a:p>
            <a:pPr>
              <a:defRPr/>
            </a:pPr>
            <a:endParaRPr lang="en-US" sz="1500" dirty="0"/>
          </a:p>
        </p:txBody>
      </p:sp>
    </p:spTree>
    <p:extLst>
      <p:ext uri="{BB962C8B-B14F-4D97-AF65-F5344CB8AC3E}">
        <p14:creationId xmlns:p14="http://schemas.microsoft.com/office/powerpoint/2010/main" val="117725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sp>
        <p:nvSpPr>
          <p:cNvPr id="6" name="Rectangle 2"/>
          <p:cNvSpPr txBox="1">
            <a:spLocks noChangeArrowheads="1"/>
          </p:cNvSpPr>
          <p:nvPr/>
        </p:nvSpPr>
        <p:spPr bwMode="auto">
          <a:xfrm>
            <a:off x="2867223" y="178398"/>
            <a:ext cx="6354366"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altLang="en-US" sz="2400" u="sng" kern="0" dirty="0">
                <a:solidFill>
                  <a:schemeClr val="bg1"/>
                </a:solidFill>
              </a:rPr>
              <a:t>ATL-ADO 2022  Georgia Grants by Area</a:t>
            </a:r>
          </a:p>
        </p:txBody>
      </p:sp>
      <p:sp>
        <p:nvSpPr>
          <p:cNvPr id="8" name="Rectangle 7"/>
          <p:cNvSpPr/>
          <p:nvPr/>
        </p:nvSpPr>
        <p:spPr>
          <a:xfrm>
            <a:off x="3758406" y="762511"/>
            <a:ext cx="4572000" cy="769441"/>
          </a:xfrm>
          <a:prstGeom prst="rect">
            <a:avLst/>
          </a:prstGeom>
        </p:spPr>
        <p:txBody>
          <a:bodyPr>
            <a:spAutoFit/>
          </a:bodyPr>
          <a:lstStyle/>
          <a:p>
            <a:pPr algn="ctr" eaLnBrk="1" hangingPunct="1">
              <a:lnSpc>
                <a:spcPct val="90000"/>
              </a:lnSpc>
              <a:buFontTx/>
              <a:buNone/>
            </a:pPr>
            <a:r>
              <a:rPr lang="en-US" altLang="en-US" b="1" dirty="0">
                <a:solidFill>
                  <a:schemeClr val="bg1"/>
                </a:solidFill>
              </a:rPr>
              <a:t>Georgia Total = $70 Million</a:t>
            </a:r>
          </a:p>
          <a:p>
            <a:pPr algn="ctr" eaLnBrk="1" hangingPunct="1">
              <a:lnSpc>
                <a:spcPct val="90000"/>
              </a:lnSpc>
              <a:buFontTx/>
              <a:buNone/>
            </a:pPr>
            <a:endParaRPr lang="en-US" altLang="en-US" sz="1600" dirty="0"/>
          </a:p>
        </p:txBody>
      </p:sp>
      <p:graphicFrame>
        <p:nvGraphicFramePr>
          <p:cNvPr id="9" name="Chart 8"/>
          <p:cNvGraphicFramePr>
            <a:graphicFrameLocks/>
          </p:cNvGraphicFramePr>
          <p:nvPr>
            <p:extLst>
              <p:ext uri="{D42A27DB-BD31-4B8C-83A1-F6EECF244321}">
                <p14:modId xmlns:p14="http://schemas.microsoft.com/office/powerpoint/2010/main" val="3815776330"/>
              </p:ext>
            </p:extLst>
          </p:nvPr>
        </p:nvGraphicFramePr>
        <p:xfrm>
          <a:off x="4789715" y="1778436"/>
          <a:ext cx="5363391" cy="36393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71559578"/>
              </p:ext>
            </p:extLst>
          </p:nvPr>
        </p:nvGraphicFramePr>
        <p:xfrm>
          <a:off x="2096656" y="1147233"/>
          <a:ext cx="8220362" cy="510116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bwMode="auto">
          <a:xfrm>
            <a:off x="1773383" y="6105237"/>
            <a:ext cx="198804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solidFill>
                  <a:srgbClr val="C0C0C0"/>
                </a:solidFill>
              </a:rPr>
              <a:t>*Excludes COVID Grants</a:t>
            </a:r>
          </a:p>
        </p:txBody>
      </p:sp>
    </p:spTree>
    <p:extLst>
      <p:ext uri="{BB962C8B-B14F-4D97-AF65-F5344CB8AC3E}">
        <p14:creationId xmlns:p14="http://schemas.microsoft.com/office/powerpoint/2010/main" val="239189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88566660"/>
              </p:ext>
            </p:extLst>
          </p:nvPr>
        </p:nvGraphicFramePr>
        <p:xfrm>
          <a:off x="2042154" y="212437"/>
          <a:ext cx="8142514" cy="6035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683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chemeClr val="bg1"/>
                </a:solidFill>
              </a:rPr>
              <a:t>Bipartisan Infrastructure Law</a:t>
            </a:r>
          </a:p>
        </p:txBody>
      </p:sp>
      <p:sp>
        <p:nvSpPr>
          <p:cNvPr id="3" name="Content Placeholder 2"/>
          <p:cNvSpPr>
            <a:spLocks noGrp="1"/>
          </p:cNvSpPr>
          <p:nvPr>
            <p:ph idx="1"/>
          </p:nvPr>
        </p:nvSpPr>
        <p:spPr>
          <a:xfrm>
            <a:off x="1865745" y="1405732"/>
            <a:ext cx="8559368" cy="4391025"/>
          </a:xfrm>
        </p:spPr>
        <p:txBody>
          <a:bodyPr/>
          <a:lstStyle/>
          <a:p>
            <a:r>
              <a:rPr lang="en-US" altLang="en-US" sz="2000" dirty="0">
                <a:solidFill>
                  <a:schemeClr val="bg1"/>
                </a:solidFill>
              </a:rPr>
              <a:t>Airport Infrastructure Grants</a:t>
            </a:r>
          </a:p>
          <a:p>
            <a:pPr lvl="1"/>
            <a:r>
              <a:rPr lang="en-US" altLang="en-US" sz="1600" dirty="0">
                <a:solidFill>
                  <a:schemeClr val="bg1"/>
                </a:solidFill>
              </a:rPr>
              <a:t>FY22 Georgia Allocations: $123,255,026</a:t>
            </a:r>
          </a:p>
          <a:p>
            <a:pPr lvl="1"/>
            <a:r>
              <a:rPr lang="en-US" altLang="en-US" sz="1600" dirty="0">
                <a:solidFill>
                  <a:schemeClr val="bg1"/>
                </a:solidFill>
              </a:rPr>
              <a:t>$2,069,324 in allocations issued (9 Projects)</a:t>
            </a:r>
          </a:p>
          <a:p>
            <a:pPr lvl="1"/>
            <a:r>
              <a:rPr lang="en-US" altLang="en-US" sz="1600" dirty="0">
                <a:solidFill>
                  <a:schemeClr val="bg1"/>
                </a:solidFill>
              </a:rPr>
              <a:t>Anticipate FY23 Funds being available Nov 1</a:t>
            </a:r>
          </a:p>
          <a:p>
            <a:pPr lvl="1"/>
            <a:r>
              <a:rPr lang="en-US" altLang="en-US" sz="1600" dirty="0">
                <a:solidFill>
                  <a:schemeClr val="bg1"/>
                </a:solidFill>
              </a:rPr>
              <a:t>Coordinate AIG grant request through GDOT</a:t>
            </a:r>
          </a:p>
          <a:p>
            <a:pPr lvl="1"/>
            <a:r>
              <a:rPr lang="en-US" altLang="en-US" sz="1600" dirty="0">
                <a:solidFill>
                  <a:schemeClr val="bg1"/>
                </a:solidFill>
              </a:rPr>
              <a:t>Request must be based on bids</a:t>
            </a:r>
          </a:p>
          <a:p>
            <a:pPr lvl="1"/>
            <a:r>
              <a:rPr lang="en-US" altLang="en-US" sz="1600" dirty="0">
                <a:solidFill>
                  <a:schemeClr val="bg1"/>
                </a:solidFill>
              </a:rPr>
              <a:t>ATL ADO requesting stand alone AIG applications by January 31st </a:t>
            </a:r>
          </a:p>
          <a:p>
            <a:pPr lvl="1"/>
            <a:endParaRPr lang="en-US" altLang="en-US" sz="1600" dirty="0">
              <a:solidFill>
                <a:schemeClr val="bg1"/>
              </a:solidFill>
            </a:endParaRPr>
          </a:p>
          <a:p>
            <a:r>
              <a:rPr lang="en-US" altLang="en-US" sz="2000" dirty="0">
                <a:solidFill>
                  <a:schemeClr val="bg1"/>
                </a:solidFill>
              </a:rPr>
              <a:t>Airport Terminal Program</a:t>
            </a:r>
          </a:p>
          <a:p>
            <a:pPr lvl="1"/>
            <a:r>
              <a:rPr lang="en-US" altLang="en-US" sz="1600" dirty="0">
                <a:solidFill>
                  <a:schemeClr val="bg1"/>
                </a:solidFill>
              </a:rPr>
              <a:t>FY22 ATP – Atlanta – Concourse D - $40,000,000</a:t>
            </a:r>
          </a:p>
          <a:p>
            <a:pPr lvl="1"/>
            <a:r>
              <a:rPr lang="en-US" altLang="en-US" sz="1600" dirty="0">
                <a:solidFill>
                  <a:schemeClr val="bg1"/>
                </a:solidFill>
              </a:rPr>
              <a:t>FY23 NOFO – Apps due by 5 PM Oct 24th</a:t>
            </a:r>
          </a:p>
          <a:p>
            <a:pPr marL="457200" lvl="1" indent="0">
              <a:buNone/>
            </a:pPr>
            <a:endParaRPr lang="en-US" altLang="en-US" sz="1600" dirty="0">
              <a:solidFill>
                <a:schemeClr val="bg1"/>
              </a:solidFill>
            </a:endParaRP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spTree>
    <p:extLst>
      <p:ext uri="{BB962C8B-B14F-4D97-AF65-F5344CB8AC3E}">
        <p14:creationId xmlns:p14="http://schemas.microsoft.com/office/powerpoint/2010/main" val="56662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2884886" y="92111"/>
            <a:ext cx="6354365" cy="457200"/>
          </a:xfrm>
        </p:spPr>
        <p:txBody>
          <a:bodyPr/>
          <a:lstStyle/>
          <a:p>
            <a:pPr algn="ctr" eaLnBrk="1" hangingPunct="1"/>
            <a:r>
              <a:rPr lang="en-US" altLang="en-US" sz="2400" u="sng" dirty="0">
                <a:solidFill>
                  <a:schemeClr val="bg1"/>
                </a:solidFill>
              </a:rPr>
              <a:t>FY 2023  AIP Program</a:t>
            </a:r>
          </a:p>
        </p:txBody>
      </p:sp>
      <p:sp>
        <p:nvSpPr>
          <p:cNvPr id="14339" name="Rectangle 1027"/>
          <p:cNvSpPr>
            <a:spLocks noGrp="1" noChangeArrowheads="1"/>
          </p:cNvSpPr>
          <p:nvPr>
            <p:ph type="body" sz="half" idx="1"/>
          </p:nvPr>
        </p:nvSpPr>
        <p:spPr>
          <a:xfrm>
            <a:off x="2884885" y="782219"/>
            <a:ext cx="6378178" cy="3645694"/>
          </a:xfrm>
        </p:spPr>
        <p:txBody>
          <a:bodyPr/>
          <a:lstStyle/>
          <a:p>
            <a:pPr eaLnBrk="1" hangingPunct="1">
              <a:lnSpc>
                <a:spcPct val="90000"/>
              </a:lnSpc>
              <a:defRPr/>
            </a:pPr>
            <a:r>
              <a:rPr lang="en-US" altLang="en-US" sz="2400" dirty="0">
                <a:solidFill>
                  <a:schemeClr val="bg1"/>
                </a:solidFill>
              </a:rPr>
              <a:t>December 2021 – CIPs </a:t>
            </a:r>
          </a:p>
          <a:p>
            <a:pPr eaLnBrk="1" hangingPunct="1">
              <a:lnSpc>
                <a:spcPct val="90000"/>
              </a:lnSpc>
              <a:defRPr/>
            </a:pPr>
            <a:r>
              <a:rPr lang="en-US" altLang="en-US" sz="2400" dirty="0">
                <a:solidFill>
                  <a:schemeClr val="bg1"/>
                </a:solidFill>
              </a:rPr>
              <a:t>July 2022 – FY23 AIP Program Established</a:t>
            </a:r>
          </a:p>
          <a:p>
            <a:pPr eaLnBrk="1" hangingPunct="1">
              <a:lnSpc>
                <a:spcPct val="90000"/>
              </a:lnSpc>
              <a:defRPr/>
            </a:pPr>
            <a:r>
              <a:rPr lang="en-US" altLang="en-US" sz="2400" dirty="0">
                <a:solidFill>
                  <a:schemeClr val="bg1"/>
                </a:solidFill>
              </a:rPr>
              <a:t>August 2022 -FY23 project letters sent</a:t>
            </a:r>
          </a:p>
          <a:p>
            <a:pPr eaLnBrk="1" hangingPunct="1">
              <a:lnSpc>
                <a:spcPct val="90000"/>
              </a:lnSpc>
              <a:defRPr/>
            </a:pPr>
            <a:r>
              <a:rPr lang="en-US" altLang="en-US" sz="2400" dirty="0">
                <a:solidFill>
                  <a:schemeClr val="bg1"/>
                </a:solidFill>
              </a:rPr>
              <a:t>Pre-grant meeting in first quarter to establish schedules for FY23 Projects</a:t>
            </a:r>
          </a:p>
          <a:p>
            <a:pPr eaLnBrk="1" hangingPunct="1">
              <a:lnSpc>
                <a:spcPct val="90000"/>
              </a:lnSpc>
              <a:defRPr/>
            </a:pPr>
            <a:r>
              <a:rPr lang="en-US" altLang="en-US" sz="2400" dirty="0">
                <a:solidFill>
                  <a:schemeClr val="bg1"/>
                </a:solidFill>
              </a:rPr>
              <a:t>Application Deadlines</a:t>
            </a:r>
          </a:p>
          <a:p>
            <a:pPr lvl="1" eaLnBrk="1" hangingPunct="1">
              <a:lnSpc>
                <a:spcPct val="90000"/>
              </a:lnSpc>
              <a:defRPr/>
            </a:pPr>
            <a:r>
              <a:rPr lang="en-US" altLang="en-US" sz="2000" dirty="0">
                <a:solidFill>
                  <a:srgbClr val="FFFF00"/>
                </a:solidFill>
              </a:rPr>
              <a:t>Design/Planning only – Requested by February 28</a:t>
            </a:r>
            <a:r>
              <a:rPr lang="en-US" altLang="en-US" sz="2000" baseline="30000" dirty="0">
                <a:solidFill>
                  <a:srgbClr val="FFFF00"/>
                </a:solidFill>
              </a:rPr>
              <a:t>th</a:t>
            </a:r>
            <a:r>
              <a:rPr lang="en-US" altLang="en-US" sz="2000" dirty="0">
                <a:solidFill>
                  <a:srgbClr val="FFFF00"/>
                </a:solidFill>
              </a:rPr>
              <a:t> </a:t>
            </a:r>
          </a:p>
          <a:p>
            <a:pPr lvl="1" eaLnBrk="1" hangingPunct="1">
              <a:lnSpc>
                <a:spcPct val="90000"/>
              </a:lnSpc>
              <a:defRPr/>
            </a:pPr>
            <a:r>
              <a:rPr lang="en-US" altLang="en-US" sz="2000" dirty="0">
                <a:solidFill>
                  <a:srgbClr val="FFFF00"/>
                </a:solidFill>
              </a:rPr>
              <a:t>Construction - Applications for Entitlement only projects, due to ADO by early April 2023 (FR)</a:t>
            </a:r>
          </a:p>
          <a:p>
            <a:pPr lvl="1" eaLnBrk="1" hangingPunct="1">
              <a:lnSpc>
                <a:spcPct val="90000"/>
              </a:lnSpc>
              <a:defRPr/>
            </a:pPr>
            <a:r>
              <a:rPr lang="en-US" altLang="en-US" sz="2000" dirty="0">
                <a:solidFill>
                  <a:srgbClr val="FFFF00"/>
                </a:solidFill>
              </a:rPr>
              <a:t>Discretionary – Application deadline</a:t>
            </a:r>
            <a:endParaRPr lang="en-US" altLang="en-US" sz="1800" dirty="0"/>
          </a:p>
        </p:txBody>
      </p:sp>
    </p:spTree>
    <p:extLst>
      <p:ext uri="{BB962C8B-B14F-4D97-AF65-F5344CB8AC3E}">
        <p14:creationId xmlns:p14="http://schemas.microsoft.com/office/powerpoint/2010/main" val="66843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altLang="en-US" sz="2800" u="sng" dirty="0">
                <a:solidFill>
                  <a:schemeClr val="bg1"/>
                </a:solidFill>
              </a:rPr>
              <a:t>FY24-28 AIP Program </a:t>
            </a:r>
          </a:p>
        </p:txBody>
      </p:sp>
      <p:sp>
        <p:nvSpPr>
          <p:cNvPr id="16387" name="Rectangle 3"/>
          <p:cNvSpPr>
            <a:spLocks noGrp="1" noChangeArrowheads="1"/>
          </p:cNvSpPr>
          <p:nvPr>
            <p:ph idx="1"/>
          </p:nvPr>
        </p:nvSpPr>
        <p:spPr>
          <a:xfrm>
            <a:off x="2443943" y="954088"/>
            <a:ext cx="7739149" cy="3500438"/>
          </a:xfrm>
        </p:spPr>
        <p:txBody>
          <a:bodyPr/>
          <a:lstStyle/>
          <a:p>
            <a:pPr eaLnBrk="1" hangingPunct="1">
              <a:lnSpc>
                <a:spcPct val="90000"/>
              </a:lnSpc>
              <a:defRPr/>
            </a:pPr>
            <a:r>
              <a:rPr lang="en-US" altLang="en-US" sz="2000" dirty="0">
                <a:solidFill>
                  <a:schemeClr val="bg1"/>
                </a:solidFill>
              </a:rPr>
              <a:t>CIP Call Letter Issued September 2022 (Dec. 3 submittal) </a:t>
            </a:r>
          </a:p>
          <a:p>
            <a:pPr lvl="1" eaLnBrk="1" hangingPunct="1">
              <a:lnSpc>
                <a:spcPct val="90000"/>
              </a:lnSpc>
              <a:defRPr/>
            </a:pPr>
            <a:r>
              <a:rPr lang="en-US" altLang="en-US" sz="1800" dirty="0">
                <a:solidFill>
                  <a:schemeClr val="bg1"/>
                </a:solidFill>
              </a:rPr>
              <a:t>Realistic funding plan for all phases </a:t>
            </a:r>
          </a:p>
          <a:p>
            <a:pPr lvl="1" eaLnBrk="1" hangingPunct="1">
              <a:lnSpc>
                <a:spcPct val="90000"/>
              </a:lnSpc>
              <a:defRPr/>
            </a:pPr>
            <a:r>
              <a:rPr lang="en-US" altLang="en-US" sz="1800" dirty="0">
                <a:solidFill>
                  <a:schemeClr val="bg1"/>
                </a:solidFill>
              </a:rPr>
              <a:t>Complete Pre-Application  (SF-424) for FY24 project requests</a:t>
            </a:r>
          </a:p>
          <a:p>
            <a:pPr lvl="1" eaLnBrk="1" hangingPunct="1">
              <a:lnSpc>
                <a:spcPct val="90000"/>
              </a:lnSpc>
              <a:defRPr/>
            </a:pPr>
            <a:r>
              <a:rPr lang="en-US" altLang="en-US" sz="1800" dirty="0">
                <a:solidFill>
                  <a:schemeClr val="bg1"/>
                </a:solidFill>
              </a:rPr>
              <a:t>Sponsor Checklist </a:t>
            </a:r>
          </a:p>
          <a:p>
            <a:pPr lvl="1" eaLnBrk="1" hangingPunct="1">
              <a:lnSpc>
                <a:spcPct val="90000"/>
              </a:lnSpc>
              <a:defRPr/>
            </a:pPr>
            <a:r>
              <a:rPr lang="en-US" altLang="en-US" sz="1800" dirty="0">
                <a:solidFill>
                  <a:schemeClr val="bg1"/>
                </a:solidFill>
              </a:rPr>
              <a:t>Reminder – State Apportionment and Discretionary funds are ineligible for 3 years following a revenue-producing project.</a:t>
            </a:r>
          </a:p>
          <a:p>
            <a:pPr lvl="1" eaLnBrk="1" hangingPunct="1">
              <a:lnSpc>
                <a:spcPct val="90000"/>
              </a:lnSpc>
              <a:defRPr/>
            </a:pPr>
            <a:r>
              <a:rPr lang="en-US" altLang="en-US" sz="1800" dirty="0">
                <a:solidFill>
                  <a:schemeClr val="bg1"/>
                </a:solidFill>
              </a:rPr>
              <a:t>Use FAA CIP Template</a:t>
            </a:r>
          </a:p>
          <a:p>
            <a:pPr lvl="1" eaLnBrk="1" hangingPunct="1">
              <a:lnSpc>
                <a:spcPct val="90000"/>
              </a:lnSpc>
              <a:defRPr/>
            </a:pPr>
            <a:r>
              <a:rPr lang="en-US" altLang="en-US" sz="1800" dirty="0">
                <a:solidFill>
                  <a:schemeClr val="bg1"/>
                </a:solidFill>
              </a:rPr>
              <a:t>New requirement for GDOT to submit comprehensive CIP to FAA</a:t>
            </a:r>
          </a:p>
          <a:p>
            <a:pPr lvl="1" eaLnBrk="1" hangingPunct="1">
              <a:lnSpc>
                <a:spcPct val="90000"/>
              </a:lnSpc>
              <a:defRPr/>
            </a:pPr>
            <a:endParaRPr lang="en-US" altLang="en-US" dirty="0">
              <a:solidFill>
                <a:schemeClr val="bg1"/>
              </a:solidFill>
            </a:endParaRPr>
          </a:p>
          <a:p>
            <a:pPr eaLnBrk="1" hangingPunct="1">
              <a:lnSpc>
                <a:spcPct val="90000"/>
              </a:lnSpc>
              <a:defRPr/>
            </a:pPr>
            <a:r>
              <a:rPr lang="en-US" altLang="en-US" sz="2000" dirty="0">
                <a:solidFill>
                  <a:schemeClr val="bg1"/>
                </a:solidFill>
              </a:rPr>
              <a:t>July 2023 – Selection of Projects &amp; Disc. Program (Environ. due by April 30)</a:t>
            </a:r>
          </a:p>
          <a:p>
            <a:pPr eaLnBrk="1" hangingPunct="1">
              <a:lnSpc>
                <a:spcPct val="90000"/>
              </a:lnSpc>
              <a:buFontTx/>
              <a:buNone/>
              <a:defRPr/>
            </a:pPr>
            <a:endParaRPr lang="en-US" altLang="en-US" sz="2000" dirty="0">
              <a:solidFill>
                <a:schemeClr val="bg1"/>
              </a:solidFill>
            </a:endParaRPr>
          </a:p>
          <a:p>
            <a:pPr eaLnBrk="1" hangingPunct="1">
              <a:lnSpc>
                <a:spcPct val="90000"/>
              </a:lnSpc>
              <a:defRPr/>
            </a:pPr>
            <a:r>
              <a:rPr lang="en-US" altLang="en-US" sz="2000" dirty="0">
                <a:solidFill>
                  <a:schemeClr val="bg1"/>
                </a:solidFill>
              </a:rPr>
              <a:t> We Continue to Encourage Prior-year Design and Fiscal Year gap between design and construction for discretionary projects. </a:t>
            </a:r>
          </a:p>
          <a:p>
            <a:pPr eaLnBrk="1" hangingPunct="1">
              <a:lnSpc>
                <a:spcPct val="90000"/>
              </a:lnSpc>
              <a:buFontTx/>
              <a:buNone/>
              <a:defRPr/>
            </a:pPr>
            <a:endParaRPr lang="en-US" altLang="en-US" dirty="0"/>
          </a:p>
          <a:p>
            <a:pPr eaLnBrk="1" hangingPunct="1">
              <a:lnSpc>
                <a:spcPct val="90000"/>
              </a:lnSpc>
              <a:buFontTx/>
              <a:buNone/>
              <a:defRPr/>
            </a:pPr>
            <a:endParaRPr lang="en-US" altLang="en-US" dirty="0"/>
          </a:p>
          <a:p>
            <a:pPr eaLnBrk="1" hangingPunct="1">
              <a:lnSpc>
                <a:spcPct val="90000"/>
              </a:lnSpc>
              <a:buFontTx/>
              <a:buNone/>
              <a:defRPr/>
            </a:pPr>
            <a:endParaRPr lang="en-US" altLang="en-US" sz="1800" dirty="0"/>
          </a:p>
        </p:txBody>
      </p:sp>
    </p:spTree>
    <p:extLst>
      <p:ext uri="{BB962C8B-B14F-4D97-AF65-F5344CB8AC3E}">
        <p14:creationId xmlns:p14="http://schemas.microsoft.com/office/powerpoint/2010/main" val="361473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lstStyle/>
          <a:p>
            <a:pPr algn="ctr"/>
            <a:r>
              <a:rPr lang="en-US" altLang="en-US" sz="2800" u="sng" dirty="0">
                <a:solidFill>
                  <a:schemeClr val="bg1"/>
                </a:solidFill>
              </a:rPr>
              <a:t>5 Year Capital Improvement Plan (CIP)</a:t>
            </a:r>
          </a:p>
        </p:txBody>
      </p:sp>
      <p:sp>
        <p:nvSpPr>
          <p:cNvPr id="23554" name="Content Placeholder 1"/>
          <p:cNvSpPr>
            <a:spLocks noGrp="1"/>
          </p:cNvSpPr>
          <p:nvPr>
            <p:ph idx="1"/>
          </p:nvPr>
        </p:nvSpPr>
        <p:spPr>
          <a:xfrm>
            <a:off x="2163763" y="1037217"/>
            <a:ext cx="8050213" cy="4391025"/>
          </a:xfrm>
        </p:spPr>
        <p:txBody>
          <a:bodyPr/>
          <a:lstStyle/>
          <a:p>
            <a:r>
              <a:rPr lang="en-US" altLang="en-US" sz="2400" dirty="0">
                <a:solidFill>
                  <a:schemeClr val="bg1"/>
                </a:solidFill>
              </a:rPr>
              <a:t>Ensure CIP includes all potential project request (ATP, AIG, AIP)</a:t>
            </a:r>
          </a:p>
          <a:p>
            <a:r>
              <a:rPr lang="en-US" altLang="en-US" sz="2400" dirty="0">
                <a:solidFill>
                  <a:schemeClr val="bg1"/>
                </a:solidFill>
              </a:rPr>
              <a:t>Ensure CIP has $750,000 in AIP construction to protect airport non-primary entitlement funds</a:t>
            </a:r>
          </a:p>
          <a:p>
            <a:r>
              <a:rPr lang="en-US" altLang="en-US" sz="2400" dirty="0">
                <a:solidFill>
                  <a:schemeClr val="bg1"/>
                </a:solidFill>
              </a:rPr>
              <a:t>Tighten up planning on future years</a:t>
            </a:r>
          </a:p>
          <a:p>
            <a:r>
              <a:rPr lang="en-US" altLang="en-US" sz="2400" dirty="0">
                <a:solidFill>
                  <a:schemeClr val="bg1"/>
                </a:solidFill>
              </a:rPr>
              <a:t>Stick to the plan (CIP) when requesting discretionary funding</a:t>
            </a:r>
          </a:p>
          <a:p>
            <a:r>
              <a:rPr lang="en-US" altLang="en-US" sz="2400" dirty="0">
                <a:solidFill>
                  <a:schemeClr val="bg1"/>
                </a:solidFill>
              </a:rPr>
              <a:t>FAA seeking to solidify outer years</a:t>
            </a:r>
          </a:p>
          <a:p>
            <a:r>
              <a:rPr lang="en-US" altLang="en-US" sz="2400" dirty="0">
                <a:solidFill>
                  <a:schemeClr val="bg1"/>
                </a:solidFill>
              </a:rPr>
              <a:t>Better planning increases our ability to help you</a:t>
            </a:r>
          </a:p>
          <a:p>
            <a:endParaRPr lang="en-US" altLang="en-US" dirty="0"/>
          </a:p>
          <a:p>
            <a:endParaRPr lang="en-US" altLang="en-US" dirty="0"/>
          </a:p>
        </p:txBody>
      </p:sp>
    </p:spTree>
    <p:extLst>
      <p:ext uri="{BB962C8B-B14F-4D97-AF65-F5344CB8AC3E}">
        <p14:creationId xmlns:p14="http://schemas.microsoft.com/office/powerpoint/2010/main" val="66621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60262" y="399907"/>
            <a:ext cx="8447520" cy="609600"/>
          </a:xfrm>
        </p:spPr>
        <p:txBody>
          <a:bodyPr/>
          <a:lstStyle/>
          <a:p>
            <a:pPr algn="ctr" eaLnBrk="1" hangingPunct="1"/>
            <a:r>
              <a:rPr lang="en-US" altLang="en-US" sz="3200" u="sng" dirty="0">
                <a:solidFill>
                  <a:schemeClr val="bg1"/>
                </a:solidFill>
              </a:rPr>
              <a:t>ADO Update</a:t>
            </a:r>
          </a:p>
        </p:txBody>
      </p:sp>
      <p:sp>
        <p:nvSpPr>
          <p:cNvPr id="2" name="TextBox 1"/>
          <p:cNvSpPr txBox="1"/>
          <p:nvPr/>
        </p:nvSpPr>
        <p:spPr bwMode="auto">
          <a:xfrm>
            <a:off x="1810328" y="1681018"/>
            <a:ext cx="8497455" cy="37548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800" b="1" dirty="0">
                <a:solidFill>
                  <a:schemeClr val="bg1"/>
                </a:solidFill>
              </a:rPr>
              <a:t>Staffing Updates</a:t>
            </a:r>
          </a:p>
          <a:p>
            <a:pPr algn="ctr">
              <a:buFontTx/>
              <a:buNone/>
            </a:pPr>
            <a:r>
              <a:rPr lang="en-US" sz="2800" b="1" dirty="0">
                <a:solidFill>
                  <a:schemeClr val="bg1"/>
                </a:solidFill>
              </a:rPr>
              <a:t>Project Highlights</a:t>
            </a:r>
          </a:p>
          <a:p>
            <a:pPr algn="ctr">
              <a:buFontTx/>
              <a:buNone/>
            </a:pPr>
            <a:r>
              <a:rPr lang="en-US" sz="2800" b="1" dirty="0">
                <a:solidFill>
                  <a:schemeClr val="bg1"/>
                </a:solidFill>
              </a:rPr>
              <a:t>Recap of FY22 Programs</a:t>
            </a:r>
          </a:p>
          <a:p>
            <a:pPr algn="ctr">
              <a:buFontTx/>
              <a:buNone/>
            </a:pPr>
            <a:r>
              <a:rPr lang="en-US" sz="2800" b="1" dirty="0">
                <a:solidFill>
                  <a:schemeClr val="bg1"/>
                </a:solidFill>
              </a:rPr>
              <a:t>FY23 Programs</a:t>
            </a:r>
          </a:p>
          <a:p>
            <a:pPr algn="ctr">
              <a:buFontTx/>
              <a:buNone/>
            </a:pPr>
            <a:r>
              <a:rPr lang="en-US" sz="2800" b="1" dirty="0">
                <a:solidFill>
                  <a:schemeClr val="bg1"/>
                </a:solidFill>
              </a:rPr>
              <a:t>Hot Topics/Reminders</a:t>
            </a:r>
          </a:p>
          <a:p>
            <a:pPr algn="ctr">
              <a:buFontTx/>
              <a:buNone/>
            </a:pPr>
            <a:r>
              <a:rPr lang="en-US" sz="2800" b="1" dirty="0">
                <a:solidFill>
                  <a:schemeClr val="bg1"/>
                </a:solidFill>
              </a:rPr>
              <a:t>Questions</a:t>
            </a:r>
          </a:p>
        </p:txBody>
      </p:sp>
    </p:spTree>
    <p:extLst>
      <p:ext uri="{BB962C8B-B14F-4D97-AF65-F5344CB8AC3E}">
        <p14:creationId xmlns:p14="http://schemas.microsoft.com/office/powerpoint/2010/main" val="402363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6263" y="181755"/>
            <a:ext cx="8445731" cy="4343400"/>
          </a:xfrm>
        </p:spPr>
        <p:txBody>
          <a:bodyPr/>
          <a:lstStyle/>
          <a:p>
            <a:pPr marL="0" indent="0" algn="ctr">
              <a:buNone/>
              <a:defRPr/>
            </a:pPr>
            <a:r>
              <a:rPr lang="en-US" u="sng" dirty="0">
                <a:solidFill>
                  <a:schemeClr val="bg1"/>
                </a:solidFill>
              </a:rPr>
              <a:t>Reminders</a:t>
            </a:r>
          </a:p>
          <a:p>
            <a:pPr>
              <a:defRPr/>
            </a:pPr>
            <a:r>
              <a:rPr lang="en-US" sz="2400" dirty="0">
                <a:solidFill>
                  <a:schemeClr val="bg1"/>
                </a:solidFill>
              </a:rPr>
              <a:t>NPIAS Report occurs every two years </a:t>
            </a:r>
          </a:p>
          <a:p>
            <a:pPr lvl="1">
              <a:defRPr/>
            </a:pPr>
            <a:r>
              <a:rPr lang="en-US" sz="1600" dirty="0">
                <a:solidFill>
                  <a:schemeClr val="bg1"/>
                </a:solidFill>
              </a:rPr>
              <a:t>FY23-27 NPIAS published September 30</a:t>
            </a:r>
            <a:r>
              <a:rPr lang="en-US" sz="1600" baseline="30000" dirty="0">
                <a:solidFill>
                  <a:schemeClr val="bg1"/>
                </a:solidFill>
              </a:rPr>
              <a:t>th</a:t>
            </a:r>
          </a:p>
          <a:p>
            <a:pPr lvl="1">
              <a:defRPr/>
            </a:pPr>
            <a:r>
              <a:rPr lang="en-US" sz="1600" dirty="0">
                <a:solidFill>
                  <a:schemeClr val="bg1"/>
                </a:solidFill>
              </a:rPr>
              <a:t>Largest development categories are: Reconstruct $22 B (35%); Terminal $17 B (27%); Standards $12 B (20%); Capacity $4 B (7%).</a:t>
            </a:r>
          </a:p>
          <a:p>
            <a:pPr lvl="1">
              <a:defRPr/>
            </a:pPr>
            <a:r>
              <a:rPr lang="en-US" sz="1600" dirty="0">
                <a:solidFill>
                  <a:schemeClr val="bg1"/>
                </a:solidFill>
              </a:rPr>
              <a:t>General Aviation – threshold for Unclassified identification is dependent upon data entered in BasedAircraft.com.</a:t>
            </a:r>
          </a:p>
          <a:p>
            <a:pPr lvl="2">
              <a:defRPr/>
            </a:pPr>
            <a:r>
              <a:rPr lang="en-US" sz="1600" dirty="0">
                <a:solidFill>
                  <a:schemeClr val="bg1"/>
                </a:solidFill>
              </a:rPr>
              <a:t>Unclassified airports are ineligible to receive Non Primary Entitlement funding </a:t>
            </a:r>
          </a:p>
          <a:p>
            <a:pPr>
              <a:defRPr/>
            </a:pPr>
            <a:r>
              <a:rPr lang="en-US" sz="2400" dirty="0">
                <a:solidFill>
                  <a:schemeClr val="bg1"/>
                </a:solidFill>
              </a:rPr>
              <a:t>Consultant Selection – Reference A/C 150 5100-14E</a:t>
            </a:r>
          </a:p>
          <a:p>
            <a:pPr lvl="1">
              <a:defRPr/>
            </a:pPr>
            <a:r>
              <a:rPr lang="en-US" sz="1600" dirty="0">
                <a:solidFill>
                  <a:schemeClr val="bg1"/>
                </a:solidFill>
              </a:rPr>
              <a:t>Cost + % (of sub consultant price) is not allowed.</a:t>
            </a:r>
          </a:p>
          <a:p>
            <a:pPr lvl="1">
              <a:defRPr/>
            </a:pPr>
            <a:r>
              <a:rPr lang="en-US" sz="1600" dirty="0">
                <a:solidFill>
                  <a:schemeClr val="bg1"/>
                </a:solidFill>
              </a:rPr>
              <a:t>Sole advertisement for Planning (Master Plan)</a:t>
            </a:r>
          </a:p>
          <a:p>
            <a:pPr lvl="1">
              <a:defRPr/>
            </a:pPr>
            <a:r>
              <a:rPr lang="en-US" sz="1600" dirty="0">
                <a:solidFill>
                  <a:schemeClr val="bg1"/>
                </a:solidFill>
              </a:rPr>
              <a:t>Specific projects listed in advertisement  </a:t>
            </a:r>
          </a:p>
          <a:p>
            <a:pPr lvl="2">
              <a:defRPr/>
            </a:pPr>
            <a:r>
              <a:rPr lang="en-US" sz="1600" dirty="0">
                <a:solidFill>
                  <a:schemeClr val="bg1"/>
                </a:solidFill>
              </a:rPr>
              <a:t>Realistic CIPs </a:t>
            </a:r>
          </a:p>
          <a:p>
            <a:pPr>
              <a:defRPr/>
            </a:pPr>
            <a:r>
              <a:rPr lang="en-US" sz="2400" dirty="0">
                <a:solidFill>
                  <a:schemeClr val="bg1"/>
                </a:solidFill>
              </a:rPr>
              <a:t>Project Coordination early in design</a:t>
            </a:r>
          </a:p>
          <a:p>
            <a:pPr lvl="1">
              <a:defRPr/>
            </a:pPr>
            <a:r>
              <a:rPr lang="en-US" sz="1600" dirty="0">
                <a:solidFill>
                  <a:schemeClr val="bg1"/>
                </a:solidFill>
              </a:rPr>
              <a:t>Pavement design</a:t>
            </a:r>
          </a:p>
          <a:p>
            <a:pPr lvl="1">
              <a:defRPr/>
            </a:pPr>
            <a:r>
              <a:rPr lang="en-US" sz="1600" dirty="0">
                <a:solidFill>
                  <a:schemeClr val="bg1"/>
                </a:solidFill>
              </a:rPr>
              <a:t>Design Standards review (don’t rely solely on ALP)</a:t>
            </a:r>
          </a:p>
          <a:p>
            <a:pPr lvl="1">
              <a:defRPr/>
            </a:pPr>
            <a:r>
              <a:rPr lang="en-US" sz="1600" dirty="0">
                <a:solidFill>
                  <a:schemeClr val="bg1"/>
                </a:solidFill>
              </a:rPr>
              <a:t>Non-standard items</a:t>
            </a:r>
          </a:p>
          <a:p>
            <a:pPr marL="457200" lvl="1" indent="0">
              <a:buNone/>
              <a:defRPr/>
            </a:pPr>
            <a:endParaRPr lang="en-US" sz="1600" dirty="0">
              <a:solidFill>
                <a:schemeClr val="bg1"/>
              </a:solidFill>
            </a:endParaRPr>
          </a:p>
          <a:p>
            <a:pPr lvl="1">
              <a:defRPr/>
            </a:pPr>
            <a:endParaRPr lang="en-US" sz="2000" dirty="0">
              <a:solidFill>
                <a:schemeClr val="bg1"/>
              </a:solidFill>
            </a:endParaRPr>
          </a:p>
          <a:p>
            <a:pPr lvl="2">
              <a:defRPr/>
            </a:pPr>
            <a:endParaRPr lang="en-US" sz="900" dirty="0">
              <a:solidFill>
                <a:schemeClr val="bg1"/>
              </a:solidFill>
            </a:endParaRPr>
          </a:p>
          <a:p>
            <a:pPr lvl="2">
              <a:defRPr/>
            </a:pPr>
            <a:endParaRPr lang="en-US" sz="900" dirty="0">
              <a:solidFill>
                <a:schemeClr val="bg1"/>
              </a:solidFill>
            </a:endParaRPr>
          </a:p>
          <a:p>
            <a:pPr marL="914400" lvl="2" indent="0">
              <a:buNone/>
              <a:defRPr/>
            </a:pPr>
            <a:endParaRPr lang="en-US" sz="1200" dirty="0">
              <a:solidFill>
                <a:schemeClr val="bg1"/>
              </a:solidFill>
            </a:endParaRPr>
          </a:p>
          <a:p>
            <a:pPr marL="342900" lvl="1" indent="0">
              <a:buNone/>
              <a:defRPr/>
            </a:pPr>
            <a:endParaRPr lang="en-US" sz="1200" dirty="0"/>
          </a:p>
          <a:p>
            <a:pPr marL="342900" lvl="1" indent="0">
              <a:buNone/>
              <a:defRPr/>
            </a:pPr>
            <a:r>
              <a:rPr lang="en-US" sz="1200" dirty="0"/>
              <a:t> </a:t>
            </a:r>
          </a:p>
        </p:txBody>
      </p:sp>
    </p:spTree>
    <p:extLst>
      <p:ext uri="{BB962C8B-B14F-4D97-AF65-F5344CB8AC3E}">
        <p14:creationId xmlns:p14="http://schemas.microsoft.com/office/powerpoint/2010/main" val="19484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a:solidFill>
                  <a:schemeClr val="bg1"/>
                </a:solidFill>
              </a:rPr>
              <a:t>Airspace</a:t>
            </a:r>
          </a:p>
        </p:txBody>
      </p:sp>
      <p:sp>
        <p:nvSpPr>
          <p:cNvPr id="2" name="Content Placeholder 1"/>
          <p:cNvSpPr>
            <a:spLocks noGrp="1"/>
          </p:cNvSpPr>
          <p:nvPr>
            <p:ph idx="1"/>
          </p:nvPr>
        </p:nvSpPr>
        <p:spPr/>
        <p:txBody>
          <a:bodyPr/>
          <a:lstStyle/>
          <a:p>
            <a:r>
              <a:rPr lang="en-US" dirty="0">
                <a:solidFill>
                  <a:schemeClr val="bg1"/>
                </a:solidFill>
              </a:rPr>
              <a:t>NRA (On-airport)</a:t>
            </a:r>
          </a:p>
          <a:p>
            <a:pPr lvl="1"/>
            <a:r>
              <a:rPr lang="en-US" sz="1600" dirty="0">
                <a:solidFill>
                  <a:schemeClr val="bg1"/>
                </a:solidFill>
              </a:rPr>
              <a:t>Reminder: GA airport NRA cases need to be coordinate through GDOT first 	regardless of fund source. FAA will not review cases until GDOT 	concurrence is received</a:t>
            </a:r>
          </a:p>
          <a:p>
            <a:r>
              <a:rPr lang="en-US" dirty="0">
                <a:solidFill>
                  <a:schemeClr val="bg1"/>
                </a:solidFill>
              </a:rPr>
              <a:t>OE (Off-airport)</a:t>
            </a:r>
          </a:p>
          <a:p>
            <a:pPr marL="342900" lvl="1" indent="0">
              <a:buNone/>
            </a:pPr>
            <a:r>
              <a:rPr lang="en-US" dirty="0">
                <a:solidFill>
                  <a:schemeClr val="bg1"/>
                </a:solidFill>
              </a:rPr>
              <a:t>- </a:t>
            </a:r>
            <a:r>
              <a:rPr lang="en-US" sz="1600" dirty="0">
                <a:solidFill>
                  <a:schemeClr val="bg1"/>
                </a:solidFill>
              </a:rPr>
              <a:t>The FAA cannot prevent the construction of structures near an airport. The     	airport environment can only be protected through such means as local 	zoning ordinances, acquisitions of property in fee title or aviation easements, 	letters of agreements, or other means. </a:t>
            </a:r>
          </a:p>
        </p:txBody>
      </p:sp>
    </p:spTree>
    <p:extLst>
      <p:ext uri="{BB962C8B-B14F-4D97-AF65-F5344CB8AC3E}">
        <p14:creationId xmlns:p14="http://schemas.microsoft.com/office/powerpoint/2010/main" val="2518418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924050" y="1137047"/>
            <a:ext cx="8472488" cy="457200"/>
          </a:xfrm>
        </p:spPr>
        <p:txBody>
          <a:bodyPr/>
          <a:lstStyle/>
          <a:p>
            <a:pPr eaLnBrk="1" hangingPunct="1"/>
            <a:r>
              <a:rPr lang="en-US" altLang="en-US"/>
              <a:t>Thank You!</a:t>
            </a:r>
          </a:p>
        </p:txBody>
      </p:sp>
      <p:pic>
        <p:nvPicPr>
          <p:cNvPr id="27652" name="Picture 1029" descr="j0402272"/>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2262621" y="1960419"/>
            <a:ext cx="4152745" cy="3321195"/>
          </a:xfrm>
        </p:spPr>
      </p:pic>
      <p:sp>
        <p:nvSpPr>
          <p:cNvPr id="27651" name="Rectangle 1028"/>
          <p:cNvSpPr>
            <a:spLocks noGrp="1" noChangeArrowheads="1"/>
          </p:cNvSpPr>
          <p:nvPr>
            <p:ph type="body" sz="half" idx="2"/>
          </p:nvPr>
        </p:nvSpPr>
        <p:spPr>
          <a:xfrm>
            <a:off x="6119812" y="1988345"/>
            <a:ext cx="3949304" cy="3293269"/>
          </a:xfrm>
        </p:spPr>
        <p:txBody>
          <a:bodyPr/>
          <a:lstStyle/>
          <a:p>
            <a:pPr algn="ctr" eaLnBrk="1" hangingPunct="1">
              <a:buFontTx/>
              <a:buNone/>
            </a:pPr>
            <a:r>
              <a:rPr lang="en-US" altLang="en-US" sz="4050" dirty="0">
                <a:solidFill>
                  <a:schemeClr val="bg1"/>
                </a:solidFill>
              </a:rPr>
              <a:t>Atlanta</a:t>
            </a:r>
          </a:p>
          <a:p>
            <a:pPr algn="ctr" eaLnBrk="1" hangingPunct="1">
              <a:buFontTx/>
              <a:buNone/>
            </a:pPr>
            <a:r>
              <a:rPr lang="en-US" altLang="en-US" sz="4050" dirty="0">
                <a:solidFill>
                  <a:schemeClr val="bg1"/>
                </a:solidFill>
              </a:rPr>
              <a:t>Airports</a:t>
            </a:r>
          </a:p>
          <a:p>
            <a:pPr algn="ctr" eaLnBrk="1" hangingPunct="1">
              <a:buFontTx/>
              <a:buNone/>
            </a:pPr>
            <a:r>
              <a:rPr lang="en-US" altLang="en-US" sz="4050" dirty="0">
                <a:solidFill>
                  <a:schemeClr val="bg1"/>
                </a:solidFill>
              </a:rPr>
              <a:t>District</a:t>
            </a:r>
          </a:p>
          <a:p>
            <a:pPr algn="ctr" eaLnBrk="1" hangingPunct="1">
              <a:buFontTx/>
              <a:buNone/>
            </a:pPr>
            <a:r>
              <a:rPr lang="en-US" altLang="en-US" sz="4050" dirty="0">
                <a:solidFill>
                  <a:schemeClr val="bg1"/>
                </a:solidFill>
              </a:rPr>
              <a:t>Office</a:t>
            </a:r>
          </a:p>
          <a:p>
            <a:pPr eaLnBrk="1" hangingPunct="1">
              <a:buFontTx/>
              <a:buNone/>
            </a:pPr>
            <a:endParaRPr lang="en-US" altLang="en-US" sz="4050" dirty="0"/>
          </a:p>
        </p:txBody>
      </p:sp>
      <p:sp>
        <p:nvSpPr>
          <p:cNvPr id="5" name="Title 2"/>
          <p:cNvSpPr txBox="1">
            <a:spLocks/>
          </p:cNvSpPr>
          <p:nvPr/>
        </p:nvSpPr>
        <p:spPr bwMode="auto">
          <a:xfrm>
            <a:off x="1924050" y="742950"/>
            <a:ext cx="847248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u="sng" kern="0" dirty="0">
                <a:solidFill>
                  <a:schemeClr val="bg1"/>
                </a:solidFill>
              </a:rPr>
              <a:t>Questions?</a:t>
            </a:r>
          </a:p>
        </p:txBody>
      </p:sp>
    </p:spTree>
    <p:extLst>
      <p:ext uri="{BB962C8B-B14F-4D97-AF65-F5344CB8AC3E}">
        <p14:creationId xmlns:p14="http://schemas.microsoft.com/office/powerpoint/2010/main" val="137405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p:txBody>
          <a:bodyPr/>
          <a:lstStyle/>
          <a:p>
            <a:pPr algn="ctr"/>
            <a:r>
              <a:rPr lang="en-US" altLang="en-US" sz="2400" u="sng" dirty="0">
                <a:solidFill>
                  <a:schemeClr val="bg1"/>
                </a:solidFill>
              </a:rPr>
              <a:t>Atlanta ADO Staff</a:t>
            </a:r>
          </a:p>
        </p:txBody>
      </p:sp>
      <p:pic>
        <p:nvPicPr>
          <p:cNvPr id="8" name="Picture 7"/>
          <p:cNvPicPr>
            <a:picLocks noChangeAspect="1"/>
          </p:cNvPicPr>
          <p:nvPr/>
        </p:nvPicPr>
        <p:blipFill>
          <a:blip r:embed="rId3"/>
          <a:stretch>
            <a:fillRect/>
          </a:stretch>
        </p:blipFill>
        <p:spPr>
          <a:xfrm>
            <a:off x="1952625" y="1026601"/>
            <a:ext cx="8376630" cy="4730906"/>
          </a:xfrm>
          <a:prstGeom prst="rect">
            <a:avLst/>
          </a:prstGeom>
        </p:spPr>
      </p:pic>
    </p:spTree>
    <p:extLst>
      <p:ext uri="{BB962C8B-B14F-4D97-AF65-F5344CB8AC3E}">
        <p14:creationId xmlns:p14="http://schemas.microsoft.com/office/powerpoint/2010/main" val="358290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27338" y="375047"/>
            <a:ext cx="6355556" cy="457200"/>
          </a:xfrm>
        </p:spPr>
        <p:txBody>
          <a:bodyPr/>
          <a:lstStyle/>
          <a:p>
            <a:pPr algn="ctr" eaLnBrk="1" hangingPunct="1"/>
            <a:r>
              <a:rPr lang="en-US" altLang="en-US" sz="3200" u="sng" dirty="0">
                <a:solidFill>
                  <a:schemeClr val="bg1"/>
                </a:solidFill>
              </a:rPr>
              <a:t>FAA Funding Programs</a:t>
            </a:r>
          </a:p>
        </p:txBody>
      </p:sp>
      <p:sp>
        <p:nvSpPr>
          <p:cNvPr id="7" name="Rectangle 3"/>
          <p:cNvSpPr txBox="1">
            <a:spLocks noChangeArrowheads="1"/>
          </p:cNvSpPr>
          <p:nvPr/>
        </p:nvSpPr>
        <p:spPr bwMode="auto">
          <a:xfrm>
            <a:off x="2355273" y="1117600"/>
            <a:ext cx="7606146" cy="4508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pPr>
            <a:r>
              <a:rPr lang="en-US" altLang="en-US" sz="2400" kern="0" dirty="0">
                <a:solidFill>
                  <a:schemeClr val="bg1"/>
                </a:solidFill>
              </a:rPr>
              <a:t>Airport Improvement Program</a:t>
            </a:r>
          </a:p>
          <a:p>
            <a:pPr>
              <a:lnSpc>
                <a:spcPct val="90000"/>
              </a:lnSpc>
            </a:pPr>
            <a:r>
              <a:rPr lang="en-US" altLang="en-US" sz="2400" kern="0" dirty="0">
                <a:solidFill>
                  <a:schemeClr val="bg1"/>
                </a:solidFill>
              </a:rPr>
              <a:t>Passenger Facility Charge Program</a:t>
            </a:r>
          </a:p>
          <a:p>
            <a:pPr>
              <a:lnSpc>
                <a:spcPct val="90000"/>
              </a:lnSpc>
            </a:pPr>
            <a:r>
              <a:rPr lang="en-US" altLang="en-US" sz="2400" kern="0" dirty="0">
                <a:solidFill>
                  <a:schemeClr val="bg1"/>
                </a:solidFill>
              </a:rPr>
              <a:t>Supplemental Funding</a:t>
            </a:r>
          </a:p>
          <a:p>
            <a:pPr>
              <a:lnSpc>
                <a:spcPct val="90000"/>
              </a:lnSpc>
            </a:pPr>
            <a:r>
              <a:rPr lang="en-US" altLang="en-US" sz="2400" kern="0" dirty="0">
                <a:solidFill>
                  <a:schemeClr val="bg1"/>
                </a:solidFill>
              </a:rPr>
              <a:t>Bipartisan Infrastructure Law (BIL)</a:t>
            </a:r>
          </a:p>
          <a:p>
            <a:pPr lvl="1">
              <a:lnSpc>
                <a:spcPct val="90000"/>
              </a:lnSpc>
            </a:pPr>
            <a:r>
              <a:rPr lang="en-US" altLang="en-US" kern="0" dirty="0">
                <a:solidFill>
                  <a:schemeClr val="bg1"/>
                </a:solidFill>
              </a:rPr>
              <a:t>Airport Infrastructure Grants (AIG) </a:t>
            </a:r>
          </a:p>
          <a:p>
            <a:pPr lvl="1">
              <a:lnSpc>
                <a:spcPct val="90000"/>
              </a:lnSpc>
            </a:pPr>
            <a:r>
              <a:rPr lang="en-US" altLang="en-US" kern="0" dirty="0">
                <a:solidFill>
                  <a:schemeClr val="bg1"/>
                </a:solidFill>
              </a:rPr>
              <a:t>Airport Terminal Program (ATP) </a:t>
            </a:r>
          </a:p>
          <a:p>
            <a:pPr lvl="1">
              <a:lnSpc>
                <a:spcPct val="90000"/>
              </a:lnSpc>
            </a:pPr>
            <a:r>
              <a:rPr lang="en-US" altLang="en-US" kern="0" dirty="0">
                <a:solidFill>
                  <a:schemeClr val="bg1"/>
                </a:solidFill>
              </a:rPr>
              <a:t>Tower Program (FCT)</a:t>
            </a:r>
          </a:p>
          <a:p>
            <a:pPr>
              <a:lnSpc>
                <a:spcPct val="90000"/>
              </a:lnSpc>
            </a:pPr>
            <a:r>
              <a:rPr lang="en-US" altLang="en-US" sz="2400" kern="0" dirty="0">
                <a:solidFill>
                  <a:schemeClr val="bg1"/>
                </a:solidFill>
              </a:rPr>
              <a:t>COVID Relief Programs (CARES/CRRSA/ARPA)</a:t>
            </a:r>
          </a:p>
          <a:p>
            <a:pPr>
              <a:lnSpc>
                <a:spcPct val="90000"/>
              </a:lnSpc>
            </a:pPr>
            <a:endParaRPr lang="en-US" altLang="en-US" sz="3200" kern="0" dirty="0"/>
          </a:p>
          <a:p>
            <a:pPr algn="ctr">
              <a:lnSpc>
                <a:spcPct val="90000"/>
              </a:lnSpc>
              <a:buFontTx/>
              <a:buNone/>
            </a:pPr>
            <a:endParaRPr lang="en-US" altLang="en-US" sz="2000" kern="0" dirty="0"/>
          </a:p>
          <a:p>
            <a:pPr algn="ctr">
              <a:lnSpc>
                <a:spcPct val="90000"/>
              </a:lnSpc>
              <a:buFontTx/>
              <a:buNone/>
            </a:pPr>
            <a:endParaRPr lang="en-US" altLang="en-US" sz="2400" kern="0" dirty="0"/>
          </a:p>
        </p:txBody>
      </p:sp>
    </p:spTree>
    <p:extLst>
      <p:ext uri="{BB962C8B-B14F-4D97-AF65-F5344CB8AC3E}">
        <p14:creationId xmlns:p14="http://schemas.microsoft.com/office/powerpoint/2010/main" val="26492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r>
              <a:rPr lang="en-US" altLang="en-US" sz="3200" u="sng" dirty="0">
                <a:solidFill>
                  <a:schemeClr val="bg1"/>
                </a:solidFill>
              </a:rPr>
              <a:t>AIP Project Highlights</a:t>
            </a:r>
          </a:p>
        </p:txBody>
      </p:sp>
      <p:sp>
        <p:nvSpPr>
          <p:cNvPr id="10" name="TextBox 9"/>
          <p:cNvSpPr txBox="1"/>
          <p:nvPr/>
        </p:nvSpPr>
        <p:spPr bwMode="auto">
          <a:xfrm>
            <a:off x="1120588" y="2919860"/>
            <a:ext cx="2839915"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u="sng" dirty="0">
                <a:solidFill>
                  <a:schemeClr val="bg1"/>
                </a:solidFill>
              </a:rPr>
              <a:t>Albany</a:t>
            </a:r>
            <a:r>
              <a:rPr lang="en-US" b="1" dirty="0">
                <a:solidFill>
                  <a:schemeClr val="bg1"/>
                </a:solidFill>
              </a:rPr>
              <a:t> </a:t>
            </a:r>
          </a:p>
          <a:p>
            <a:pPr algn="ctr">
              <a:buFontTx/>
              <a:buNone/>
            </a:pPr>
            <a:r>
              <a:rPr lang="en-US" b="1" dirty="0">
                <a:solidFill>
                  <a:schemeClr val="bg1"/>
                </a:solidFill>
              </a:rPr>
              <a:t>New GA Terminal and Hangars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739" y="1297643"/>
            <a:ext cx="6213609" cy="4660207"/>
          </a:xfrm>
          <a:prstGeom prst="rect">
            <a:avLst/>
          </a:prstGeom>
        </p:spPr>
      </p:pic>
    </p:spTree>
    <p:extLst>
      <p:ext uri="{BB962C8B-B14F-4D97-AF65-F5344CB8AC3E}">
        <p14:creationId xmlns:p14="http://schemas.microsoft.com/office/powerpoint/2010/main" val="332925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r>
              <a:rPr lang="en-US" altLang="en-US" sz="3200" u="sng" dirty="0">
                <a:solidFill>
                  <a:schemeClr val="bg1"/>
                </a:solidFill>
              </a:rPr>
              <a:t>AIP Project Highlights</a:t>
            </a:r>
          </a:p>
        </p:txBody>
      </p:sp>
      <p:sp>
        <p:nvSpPr>
          <p:cNvPr id="10" name="TextBox 9"/>
          <p:cNvSpPr txBox="1"/>
          <p:nvPr/>
        </p:nvSpPr>
        <p:spPr bwMode="auto">
          <a:xfrm>
            <a:off x="961293" y="3033526"/>
            <a:ext cx="386861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000" b="1" u="sng" dirty="0">
                <a:solidFill>
                  <a:schemeClr val="bg1"/>
                </a:solidFill>
              </a:rPr>
              <a:t>Augusta</a:t>
            </a:r>
            <a:r>
              <a:rPr lang="en-US" sz="2000" b="1" dirty="0">
                <a:solidFill>
                  <a:schemeClr val="bg1"/>
                </a:solidFill>
              </a:rPr>
              <a:t> </a:t>
            </a:r>
          </a:p>
          <a:p>
            <a:pPr algn="ctr">
              <a:buFontTx/>
              <a:buNone/>
            </a:pPr>
            <a:r>
              <a:rPr lang="en-US" sz="2000" b="1" dirty="0">
                <a:solidFill>
                  <a:schemeClr val="bg1"/>
                </a:solidFill>
              </a:rPr>
              <a:t>Apron Reconstruction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860" y="1181530"/>
            <a:ext cx="6348046" cy="4761035"/>
          </a:xfrm>
          <a:prstGeom prst="rect">
            <a:avLst/>
          </a:prstGeom>
        </p:spPr>
      </p:pic>
    </p:spTree>
    <p:extLst>
      <p:ext uri="{BB962C8B-B14F-4D97-AF65-F5344CB8AC3E}">
        <p14:creationId xmlns:p14="http://schemas.microsoft.com/office/powerpoint/2010/main" val="302088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r>
              <a:rPr lang="en-US" altLang="en-US" sz="3200" u="sng" dirty="0">
                <a:solidFill>
                  <a:schemeClr val="bg1"/>
                </a:solidFill>
              </a:rPr>
              <a:t>AIP Project Highlights</a:t>
            </a:r>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342" y="1400407"/>
            <a:ext cx="6579258" cy="438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751458" y="2834923"/>
            <a:ext cx="3868615"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000" b="1" u="sng" dirty="0">
                <a:solidFill>
                  <a:schemeClr val="bg1"/>
                </a:solidFill>
              </a:rPr>
              <a:t>Atlanta</a:t>
            </a:r>
            <a:r>
              <a:rPr lang="en-US" sz="2000" b="1" dirty="0">
                <a:solidFill>
                  <a:schemeClr val="bg1"/>
                </a:solidFill>
              </a:rPr>
              <a:t> </a:t>
            </a:r>
          </a:p>
          <a:p>
            <a:pPr algn="ctr">
              <a:buFontTx/>
              <a:buNone/>
            </a:pPr>
            <a:r>
              <a:rPr lang="en-US" sz="2000" b="1" dirty="0">
                <a:solidFill>
                  <a:schemeClr val="bg1"/>
                </a:solidFill>
              </a:rPr>
              <a:t> Runway 9L End Around Taxiway</a:t>
            </a:r>
          </a:p>
        </p:txBody>
      </p:sp>
    </p:spTree>
    <p:extLst>
      <p:ext uri="{BB962C8B-B14F-4D97-AF65-F5344CB8AC3E}">
        <p14:creationId xmlns:p14="http://schemas.microsoft.com/office/powerpoint/2010/main" val="418873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r>
              <a:rPr lang="en-US" altLang="en-US" sz="3200" u="sng" dirty="0">
                <a:solidFill>
                  <a:schemeClr val="bg1"/>
                </a:solidFill>
              </a:rPr>
              <a:t>AIP Project Highlights</a:t>
            </a:r>
          </a:p>
        </p:txBody>
      </p:sp>
      <p:pic>
        <p:nvPicPr>
          <p:cNvPr id="5" name="Picture 2" descr="image0.jpeg"/>
          <p:cNvPicPr>
            <a:picLocks noChangeAspect="1" noChangeArrowheads="1"/>
          </p:cNvPicPr>
          <p:nvPr/>
        </p:nvPicPr>
        <p:blipFill>
          <a:blip r:embed="rId3" cstate="print">
            <a:extLst>
              <a:ext uri="{28A0092B-C50C-407E-A947-70E740481C1C}">
                <a14:useLocalDpi xmlns:a14="http://schemas.microsoft.com/office/drawing/2010/main" val="0"/>
              </a:ext>
            </a:extLst>
          </a:blip>
          <a:srcRect l="5402" t="44171" r="7297" b="7637"/>
          <a:stretch>
            <a:fillRect/>
          </a:stretch>
        </p:blipFill>
        <p:spPr bwMode="auto">
          <a:xfrm>
            <a:off x="4280910" y="2255184"/>
            <a:ext cx="7587241" cy="28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bwMode="auto">
          <a:xfrm>
            <a:off x="-224116" y="2967742"/>
            <a:ext cx="479180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000" b="1" u="sng" dirty="0">
                <a:solidFill>
                  <a:schemeClr val="bg1"/>
                </a:solidFill>
              </a:rPr>
              <a:t>Brunswick</a:t>
            </a:r>
            <a:r>
              <a:rPr lang="en-US" sz="2000" b="1" dirty="0">
                <a:solidFill>
                  <a:schemeClr val="bg1"/>
                </a:solidFill>
              </a:rPr>
              <a:t> </a:t>
            </a:r>
          </a:p>
          <a:p>
            <a:pPr algn="ctr">
              <a:buFontTx/>
              <a:buNone/>
            </a:pPr>
            <a:r>
              <a:rPr lang="en-US" sz="2000" b="1" dirty="0">
                <a:solidFill>
                  <a:schemeClr val="bg1"/>
                </a:solidFill>
              </a:rPr>
              <a:t> Compass Calibration Pad</a:t>
            </a:r>
          </a:p>
        </p:txBody>
      </p:sp>
    </p:spTree>
    <p:extLst>
      <p:ext uri="{BB962C8B-B14F-4D97-AF65-F5344CB8AC3E}">
        <p14:creationId xmlns:p14="http://schemas.microsoft.com/office/powerpoint/2010/main" val="226533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r>
              <a:rPr lang="en-US" altLang="en-US" sz="3200" u="sng" dirty="0">
                <a:solidFill>
                  <a:schemeClr val="bg1"/>
                </a:solidFill>
              </a:rPr>
              <a:t>AIP Project Highlights</a:t>
            </a:r>
          </a:p>
        </p:txBody>
      </p:sp>
      <p:sp>
        <p:nvSpPr>
          <p:cNvPr id="2" name="TextBox 1"/>
          <p:cNvSpPr txBox="1"/>
          <p:nvPr/>
        </p:nvSpPr>
        <p:spPr bwMode="auto">
          <a:xfrm>
            <a:off x="571500" y="2756945"/>
            <a:ext cx="3738282"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000" b="1" u="sng" dirty="0">
                <a:solidFill>
                  <a:schemeClr val="bg1"/>
                </a:solidFill>
              </a:rPr>
              <a:t>Columbus </a:t>
            </a:r>
          </a:p>
          <a:p>
            <a:pPr algn="ctr">
              <a:buFontTx/>
              <a:buNone/>
            </a:pPr>
            <a:r>
              <a:rPr lang="en-US" sz="2000" b="1" dirty="0">
                <a:solidFill>
                  <a:schemeClr val="bg1"/>
                </a:solidFill>
              </a:rPr>
              <a:t>TWY A/C/D RIM mitigation and remarking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454" y="1383794"/>
            <a:ext cx="5609492" cy="4207119"/>
          </a:xfrm>
          <a:prstGeom prst="rect">
            <a:avLst/>
          </a:prstGeom>
        </p:spPr>
      </p:pic>
    </p:spTree>
    <p:extLst>
      <p:ext uri="{BB962C8B-B14F-4D97-AF65-F5344CB8AC3E}">
        <p14:creationId xmlns:p14="http://schemas.microsoft.com/office/powerpoint/2010/main" val="506933536"/>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2667</TotalTime>
  <Words>966</Words>
  <Application>Microsoft Office PowerPoint</Application>
  <PresentationFormat>Widescreen</PresentationFormat>
  <Paragraphs>178</Paragraphs>
  <Slides>22</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Helvetica Neue Medium</vt:lpstr>
      <vt:lpstr>Times New Roman</vt:lpstr>
      <vt:lpstr>1_Custom Design</vt:lpstr>
      <vt:lpstr>2_Custom Design</vt:lpstr>
      <vt:lpstr>2022 Georgia Airports Association Conference</vt:lpstr>
      <vt:lpstr>ADO Update</vt:lpstr>
      <vt:lpstr>Atlanta ADO Staff</vt:lpstr>
      <vt:lpstr>FAA Funding Programs</vt:lpstr>
      <vt:lpstr>AIP Project Highlights</vt:lpstr>
      <vt:lpstr>AIP Project Highlights</vt:lpstr>
      <vt:lpstr>AIP Project Highlights</vt:lpstr>
      <vt:lpstr>AIP Project Highlights</vt:lpstr>
      <vt:lpstr>AIP Project Highlights</vt:lpstr>
      <vt:lpstr>AIP Project Highlights</vt:lpstr>
      <vt:lpstr>AIP Project Highlights</vt:lpstr>
      <vt:lpstr>ATL-ADO 2022  Financial Program</vt:lpstr>
      <vt:lpstr>PowerPoint Presentation</vt:lpstr>
      <vt:lpstr>PowerPoint Presentation</vt:lpstr>
      <vt:lpstr>PowerPoint Presentation</vt:lpstr>
      <vt:lpstr>Bipartisan Infrastructure Law</vt:lpstr>
      <vt:lpstr>FY 2023  AIP Program</vt:lpstr>
      <vt:lpstr>FY24-28 AIP Program </vt:lpstr>
      <vt:lpstr>5 Year Capital Improvement Plan (CIP)</vt:lpstr>
      <vt:lpstr>PowerPoint Presentation</vt:lpstr>
      <vt:lpstr>Airspace</vt:lpstr>
      <vt:lpstr>Thank You!</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Lisa Balkunas</cp:lastModifiedBy>
  <cp:revision>167</cp:revision>
  <dcterms:created xsi:type="dcterms:W3CDTF">2005-01-28T20:32:53Z</dcterms:created>
  <dcterms:modified xsi:type="dcterms:W3CDTF">2022-10-21T15:21:03Z</dcterms:modified>
</cp:coreProperties>
</file>