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494" r:id="rId2"/>
    <p:sldId id="495" r:id="rId3"/>
    <p:sldId id="485" r:id="rId4"/>
    <p:sldId id="496" r:id="rId5"/>
    <p:sldId id="497" r:id="rId6"/>
    <p:sldId id="333" r:id="rId7"/>
    <p:sldId id="291" r:id="rId8"/>
    <p:sldId id="296" r:id="rId9"/>
    <p:sldId id="298" r:id="rId10"/>
    <p:sldId id="510" r:id="rId11"/>
    <p:sldId id="499" r:id="rId12"/>
    <p:sldId id="500" r:id="rId13"/>
    <p:sldId id="318" r:id="rId14"/>
    <p:sldId id="329" r:id="rId15"/>
    <p:sldId id="504" r:id="rId16"/>
    <p:sldId id="502" r:id="rId17"/>
    <p:sldId id="351" r:id="rId18"/>
    <p:sldId id="503" r:id="rId19"/>
    <p:sldId id="505" r:id="rId20"/>
    <p:sldId id="506" r:id="rId21"/>
    <p:sldId id="507" r:id="rId22"/>
    <p:sldId id="508" r:id="rId23"/>
    <p:sldId id="50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4" d="100"/>
          <a:sy n="64" d="100"/>
        </p:scale>
        <p:origin x="67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5A1CEB-A3CA-40DB-93D4-1CEBAEBF23D7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93E267-1BD7-48F4-B9A5-BE2AC3E3B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41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D6A8967D-9D20-420A-AA02-25F787E872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CF56775-E8DD-4F2D-82DA-234C5B0E15BE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27B68B1C-1BA0-4676-9C35-9BD4F2B8D6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A4CB4A1-4657-4857-9B27-58453B1349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6.  Hazardous species need to know basis: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What are your hazardous species?  (direct / indirect hazards)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When are they at your airport? (seasonally / daytime / nighttime)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Why are they at your airport? (natural / man-made habitats and onsite / offsite features)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C8849E9B-5B22-4132-8C9B-1D0F6C0AD5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CE39210-5294-427B-8C4E-93E6F6C1FF75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DB8161F7-FFCE-4CB8-BF74-55CC42ACA9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D3E863CF-DBDA-46DB-9EBD-677F5CE71D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12.  Predator / prey  attractants (rodents, insects, earthworms can attract hazardous bird species)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4CE24CA7-B8D2-4F79-8054-877EEA24A8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914A69-3EAF-4749-BC52-7E2E06D14537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2F764425-1491-4BFC-A300-7CF61827DC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40FF65AA-E553-4507-85D8-313A337C8C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8.  Wildlife use of airports:  food, water, cover, travel corridor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67411602-B22D-4CBB-AA00-F99F10F92D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7DD0B6-DA0E-4884-BD64-CB02F2327367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41791D74-481A-435B-9FD9-D3D80062FA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B33B0E5D-7A65-40D5-9980-731D4F7245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16. Wildlife hazard separation distances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1F5B7-5203-470F-A43D-266554C01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20F0374-065D-4DEB-A5F5-02C48579B06B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37265-36CA-4E1A-9F46-FB3322BB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5274D-215F-4475-B4A5-0D7C76144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A6BEF5EF-1260-4B5E-9487-6AEE8EB54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92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297F6-8D4D-4F1C-9C50-8E03EF21E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E478C7A-563D-428B-A947-06437BABC330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5A12E-C2EE-4326-A1B2-8C8136227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327AF-CDD8-4324-A045-DAEBAC3F3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231330F-2FD9-40A0-A9FB-FC1DD58B1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86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BDFBF-AC2C-4C68-96B5-5339878AA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57271F3-218A-4BC5-BCE8-A8B558F6F161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2E865-2A90-49C3-8C08-45F36CB08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52C5B-0955-4880-9C65-5EBBB8A93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3B60D328-0207-47A7-AA32-58AAF71013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97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E8A1B-027D-496D-9714-0CB72B7B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05D31C1-82C8-4636-87B5-3905585D3073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D48DC-7F92-49EF-9211-1F9D711B4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09829-6338-4EF2-94FC-D4A9F1A72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94E647C-C6D9-49D3-93AF-9C9BC3B8CF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93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6D055-3205-4755-8652-FAF81CEC9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F1C50CA-B3CD-42E9-9D03-54B5DD9280F3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E69FF-BC75-4F43-9ACD-A215C4CEF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3100E-0B2E-47C0-A643-8D06CD4B9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31491BB1-986D-4614-B033-37282E189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51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BA476-18E3-4A4A-880B-01F4E4EC8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322B8F0-3D74-4454-A8E4-107EF2D27617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6BCC3-2480-4941-8FE8-BDED6F53B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7F7F3-74B3-4B5E-94B8-E1E344E97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514A11C7-A6BB-4D9A-BEF8-84416800D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64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F1FCC3-743B-4B45-98BF-9FA63C657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49429DB-465F-4DB7-92DF-F22BA16C9647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A19DB6-F8CE-4477-9196-19E486412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DCDBD2-353C-4B07-BA0A-D5D3466F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7F8C13A-9079-4E70-9389-2FF0954A1F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6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5B07D-6256-4A16-8457-FD375113F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57D8EEF8-EE9D-411A-82CC-3BF0B66201F4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AE3C97-CD81-44DB-A5D5-0DE146421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5DE329-76EB-47F3-9D9D-80E2B650E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43EA5E6-132E-4636-A78D-245E9C3A3A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75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643343-88A0-48FB-A50F-879194359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EC0F098-0B40-4D28-AF86-88AB0596D6F6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FA8CCD-9813-4707-B9D0-39A2CA80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1C283-4CE5-4B75-BB88-68EE06078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A3766579-B9C4-467D-9FB4-682F9680A9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24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804066-905B-48E6-9B0C-3CA0F883D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4CC09FCD-73AC-4229-AA98-9BF2332CE538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F5D348-B779-43B0-9D58-B8397D20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D49C84-0C83-4195-B27E-914CE6760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3A89B9B5-A5BE-452D-93A6-805FDC4AF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223B2-E746-4D55-89C8-D1A36020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34DBE6A7-6D97-4671-9F01-564F87A1C112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201DC0-3150-41C0-B33C-E21CC4B7B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709019-78D2-40B9-9E79-F850F80D1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67EB359-34CD-4DAC-A5A8-EC27A68058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65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>
            <a:extLst>
              <a:ext uri="{FF2B5EF4-FFF2-40B4-BE49-F238E27FC236}">
                <a16:creationId xmlns:a16="http://schemas.microsoft.com/office/drawing/2014/main" id="{6E12ED30-EA4A-413C-B61F-FA0D6FB4129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B00DCF57-FE23-4312-95AF-985AEDBECB0E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C5B867C-4A1B-4E96-9A11-B8305562794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AB53C1F-1698-473E-98EB-A8B1C865B69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EF0217C5-6C63-4E8C-B296-1A4D92E987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1" name="Rectangle 8">
            <a:extLst>
              <a:ext uri="{FF2B5EF4-FFF2-40B4-BE49-F238E27FC236}">
                <a16:creationId xmlns:a16="http://schemas.microsoft.com/office/drawing/2014/main" id="{74F6C252-1B76-4392-A0C8-E21EF9463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715000"/>
            <a:ext cx="7620000" cy="1143000"/>
          </a:xfrm>
          <a:prstGeom prst="rect">
            <a:avLst/>
          </a:prstGeom>
          <a:solidFill>
            <a:srgbClr val="6262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4102" name="Rectangle 11">
            <a:extLst>
              <a:ext uri="{FF2B5EF4-FFF2-40B4-BE49-F238E27FC236}">
                <a16:creationId xmlns:a16="http://schemas.microsoft.com/office/drawing/2014/main" id="{0B918B24-A99D-4022-89F7-DF0B154EE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15000"/>
            <a:ext cx="4572000" cy="1143000"/>
          </a:xfrm>
          <a:prstGeom prst="rect">
            <a:avLst/>
          </a:prstGeom>
          <a:solidFill>
            <a:srgbClr val="6262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pic>
        <p:nvPicPr>
          <p:cNvPr id="4103" name="Picture 12">
            <a:extLst>
              <a:ext uri="{FF2B5EF4-FFF2-40B4-BE49-F238E27FC236}">
                <a16:creationId xmlns:a16="http://schemas.microsoft.com/office/drawing/2014/main" id="{B4495E9C-4E3C-4AA1-8245-CD78FD94B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5943600"/>
            <a:ext cx="42672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94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1CD9F-B50C-4317-AFED-1B6B8FAC0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Georgia Aviation Association Conference</a:t>
            </a:r>
            <a:br>
              <a:rPr lang="en-US" sz="4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Wildlife Hazards at Airports</a:t>
            </a:r>
            <a:r>
              <a:rPr lang="en-US" b="0" dirty="0"/>
              <a:t>Aviation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02487B-B710-41B0-B6B3-46C4A4EB3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573" b="5927"/>
          <a:stretch/>
        </p:blipFill>
        <p:spPr>
          <a:xfrm>
            <a:off x="1416106" y="1576371"/>
            <a:ext cx="3404791" cy="35623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79084F-18D3-4F29-AA63-5B388E2FAA7A}"/>
              </a:ext>
            </a:extLst>
          </p:cNvPr>
          <p:cNvSpPr txBox="1"/>
          <p:nvPr/>
        </p:nvSpPr>
        <p:spPr>
          <a:xfrm>
            <a:off x="9249282" y="5709437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Ethan Burke</a:t>
            </a:r>
          </a:p>
          <a:p>
            <a:r>
              <a:rPr lang="en-US" dirty="0"/>
              <a:t>USDA- Wildlife Biologist</a:t>
            </a:r>
          </a:p>
          <a:p>
            <a:r>
              <a:rPr lang="en-US" dirty="0"/>
              <a:t>james.e.burke@usda.gov</a:t>
            </a:r>
          </a:p>
          <a:p>
            <a:r>
              <a:rPr lang="en-US" dirty="0"/>
              <a:t>912-414-1350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E659CB-A886-48A4-B904-F71BD6059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663" y="1726360"/>
            <a:ext cx="4981545" cy="341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63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F65B9-A92D-4DE4-8948-108313EE6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should a wildlife strike kit include.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ED59D-73C8-4C5F-BA45-4B5796A6C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Loose leaf paper or FAA form 5200-7 to take down pertinent information</a:t>
            </a:r>
          </a:p>
          <a:p>
            <a:r>
              <a:rPr lang="en-US" sz="2800" dirty="0"/>
              <a:t>Sharpie</a:t>
            </a:r>
          </a:p>
          <a:p>
            <a:r>
              <a:rPr lang="en-US" sz="2800" dirty="0"/>
              <a:t>Cotton swabs</a:t>
            </a:r>
          </a:p>
          <a:p>
            <a:r>
              <a:rPr lang="en-US" sz="2800" dirty="0"/>
              <a:t>Cotton makeup pads</a:t>
            </a:r>
          </a:p>
          <a:p>
            <a:r>
              <a:rPr lang="en-US" sz="2800" dirty="0"/>
              <a:t>Alcohol wipes</a:t>
            </a:r>
          </a:p>
          <a:p>
            <a:r>
              <a:rPr lang="en-US" sz="2800" dirty="0"/>
              <a:t>Latex gloves</a:t>
            </a:r>
          </a:p>
          <a:p>
            <a:r>
              <a:rPr lang="en-US" sz="2800" dirty="0"/>
              <a:t>Ziplock bags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6A5345-0456-4C91-BE36-AB61BC906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98761"/>
            <a:ext cx="3102040" cy="22604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D5A4B1-A57C-4824-8DA3-B44F78ACC6D8}"/>
              </a:ext>
            </a:extLst>
          </p:cNvPr>
          <p:cNvSpPr txBox="1"/>
          <p:nvPr/>
        </p:nvSpPr>
        <p:spPr>
          <a:xfrm>
            <a:off x="3754703" y="4559238"/>
            <a:ext cx="8286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Simply collect what tissue, blood, and/or feathers (</a:t>
            </a:r>
            <a:r>
              <a:rPr lang="en-US" dirty="0" err="1"/>
              <a:t>snarge</a:t>
            </a:r>
            <a:r>
              <a:rPr lang="en-US" dirty="0"/>
              <a:t>) you can, fill out the pertinent information from the strike. Fill out the online FAA 5200-7. Send to the Smithsonian Feather ID lab with the </a:t>
            </a:r>
            <a:r>
              <a:rPr lang="en-US" dirty="0" err="1"/>
              <a:t>snarge</a:t>
            </a:r>
            <a:r>
              <a:rPr lang="en-US" dirty="0"/>
              <a:t> and the printed-out strike report form FAA 5200-7. </a:t>
            </a:r>
          </a:p>
        </p:txBody>
      </p:sp>
    </p:spTree>
    <p:extLst>
      <p:ext uri="{BB962C8B-B14F-4D97-AF65-F5344CB8AC3E}">
        <p14:creationId xmlns:p14="http://schemas.microsoft.com/office/powerpoint/2010/main" val="764191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45C2-BA6C-4100-BE24-9CEBB4CD9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21" y="0"/>
            <a:ext cx="10972800" cy="1143000"/>
          </a:xfrm>
        </p:spPr>
        <p:txBody>
          <a:bodyPr/>
          <a:lstStyle/>
          <a:p>
            <a:pPr algn="ctr"/>
            <a:r>
              <a:rPr lang="en-US" sz="4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 Hazards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0DBDD1F-B3F0-4FCC-8B00-B0649E3A3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8621" y="705783"/>
            <a:ext cx="8008741" cy="494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52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A31E7-F81F-4BE4-8C3C-67A2FD87A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pPr algn="ctr"/>
            <a:r>
              <a:rPr lang="en-US" sz="4000" b="0" dirty="0">
                <a:solidFill>
                  <a:schemeClr val="tx1"/>
                </a:solidFill>
              </a:rPr>
              <a:t>Indirect Hazards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42788A0-974F-4049-B8E8-3E0D310EFA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2567" y="700825"/>
            <a:ext cx="6582214" cy="496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8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21" name="Line 13">
            <a:extLst>
              <a:ext uri="{FF2B5EF4-FFF2-40B4-BE49-F238E27FC236}">
                <a16:creationId xmlns:a16="http://schemas.microsoft.com/office/drawing/2014/main" id="{492F721D-84EA-47E3-A019-C02E18E96E2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4994276"/>
            <a:ext cx="1905000" cy="339724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1022" name="Line 14">
            <a:extLst>
              <a:ext uri="{FF2B5EF4-FFF2-40B4-BE49-F238E27FC236}">
                <a16:creationId xmlns:a16="http://schemas.microsoft.com/office/drawing/2014/main" id="{CEA0FB22-99A1-4F67-8C70-88FFB404F6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15000" y="3505200"/>
            <a:ext cx="1905000" cy="1466851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1023" name="Line 15">
            <a:extLst>
              <a:ext uri="{FF2B5EF4-FFF2-40B4-BE49-F238E27FC236}">
                <a16:creationId xmlns:a16="http://schemas.microsoft.com/office/drawing/2014/main" id="{0E51A801-2377-40B1-9D70-EE2094E18E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95950" y="1676397"/>
            <a:ext cx="1828800" cy="3295654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1024" name="Line 16">
            <a:extLst>
              <a:ext uri="{FF2B5EF4-FFF2-40B4-BE49-F238E27FC236}">
                <a16:creationId xmlns:a16="http://schemas.microsoft.com/office/drawing/2014/main" id="{A41BFC84-D616-4F56-9EDA-7AE50C2229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19800" y="1676400"/>
            <a:ext cx="1600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1025" name="Line 17">
            <a:extLst>
              <a:ext uri="{FF2B5EF4-FFF2-40B4-BE49-F238E27FC236}">
                <a16:creationId xmlns:a16="http://schemas.microsoft.com/office/drawing/2014/main" id="{68F0FCAB-7495-4568-9D49-055AEDCD1B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1676400"/>
            <a:ext cx="1600200" cy="3657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1026" name="Line 18">
            <a:extLst>
              <a:ext uri="{FF2B5EF4-FFF2-40B4-BE49-F238E27FC236}">
                <a16:creationId xmlns:a16="http://schemas.microsoft.com/office/drawing/2014/main" id="{9E2A14D1-3632-4B45-A466-F1CCAFCC1BC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1676400"/>
            <a:ext cx="1600200" cy="1828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800" name="Picture 10" descr="Photo by Richard Walker">
            <a:extLst>
              <a:ext uri="{FF2B5EF4-FFF2-40B4-BE49-F238E27FC236}">
                <a16:creationId xmlns:a16="http://schemas.microsoft.com/office/drawing/2014/main" id="{2573918F-08B2-4442-9A66-B1DE70764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4267200" cy="29019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1" name="Picture 12" descr="johnfeb306">
            <a:extLst>
              <a:ext uri="{FF2B5EF4-FFF2-40B4-BE49-F238E27FC236}">
                <a16:creationId xmlns:a16="http://schemas.microsoft.com/office/drawing/2014/main" id="{34D3A9FB-DF71-47FE-B21B-BF0BEEBA2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3233737"/>
            <a:ext cx="3162300" cy="23717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2" name="Picture 7" descr="P8280002">
            <a:extLst>
              <a:ext uri="{FF2B5EF4-FFF2-40B4-BE49-F238E27FC236}">
                <a16:creationId xmlns:a16="http://schemas.microsoft.com/office/drawing/2014/main" id="{AF34A784-49C6-4655-AF77-AACFF45A8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009651"/>
            <a:ext cx="1828800" cy="13700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3" name="Picture 5" descr="john june2005 a023">
            <a:extLst>
              <a:ext uri="{FF2B5EF4-FFF2-40B4-BE49-F238E27FC236}">
                <a16:creationId xmlns:a16="http://schemas.microsoft.com/office/drawing/2014/main" id="{56B3DAD6-3AAB-4294-B686-7ECFEA63F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667000"/>
            <a:ext cx="1930400" cy="1447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4" name="Picture 6" descr="johnmar302">
            <a:extLst>
              <a:ext uri="{FF2B5EF4-FFF2-40B4-BE49-F238E27FC236}">
                <a16:creationId xmlns:a16="http://schemas.microsoft.com/office/drawing/2014/main" id="{F49E6051-3A9A-469D-85F4-9183B98AA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267200"/>
            <a:ext cx="1905000" cy="14287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027" name="Text Box 19">
            <a:extLst>
              <a:ext uri="{FF2B5EF4-FFF2-40B4-BE49-F238E27FC236}">
                <a16:creationId xmlns:a16="http://schemas.microsoft.com/office/drawing/2014/main" id="{239CF997-AA70-4CBB-9F53-C23AA04D5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90526"/>
            <a:ext cx="4953000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Predator / Prey Relationships</a:t>
            </a:r>
          </a:p>
        </p:txBody>
      </p:sp>
      <p:sp>
        <p:nvSpPr>
          <p:cNvPr id="33806" name="TextBox 13">
            <a:extLst>
              <a:ext uri="{FF2B5EF4-FFF2-40B4-BE49-F238E27FC236}">
                <a16:creationId xmlns:a16="http://schemas.microsoft.com/office/drawing/2014/main" id="{0FD314D0-6938-481C-8E07-76B799F77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5718175"/>
            <a:ext cx="3733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Calibri" panose="020F0502020204030204" pitchFamily="34" charset="0"/>
                <a:cs typeface="Calibri" panose="020F0502020204030204" pitchFamily="34" charset="0"/>
              </a:rPr>
              <a:t>Determine a relationship of why a species is here……What is the attractant ? What is their food source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2" descr="Doves Rock flock BA B-757 Budapest">
            <a:extLst>
              <a:ext uri="{FF2B5EF4-FFF2-40B4-BE49-F238E27FC236}">
                <a16:creationId xmlns:a16="http://schemas.microsoft.com/office/drawing/2014/main" id="{A3C480AF-A092-47F6-8362-5EE356DBD1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9" b="27707"/>
          <a:stretch>
            <a:fillRect/>
          </a:stretch>
        </p:blipFill>
        <p:spPr>
          <a:xfrm>
            <a:off x="5592762" y="3244056"/>
            <a:ext cx="4921250" cy="2214563"/>
          </a:xfrm>
          <a:noFill/>
        </p:spPr>
      </p:pic>
      <p:pic>
        <p:nvPicPr>
          <p:cNvPr id="25603" name="Picture 8" descr="P1010041">
            <a:extLst>
              <a:ext uri="{FF2B5EF4-FFF2-40B4-BE49-F238E27FC236}">
                <a16:creationId xmlns:a16="http://schemas.microsoft.com/office/drawing/2014/main" id="{3987E6D7-4A72-4138-95A3-CFB2B54B6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7" y="885032"/>
            <a:ext cx="2743200" cy="2057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9" descr="john340">
            <a:extLst>
              <a:ext uri="{FF2B5EF4-FFF2-40B4-BE49-F238E27FC236}">
                <a16:creationId xmlns:a16="http://schemas.microsoft.com/office/drawing/2014/main" id="{E6726D5F-9761-4F0D-8BA3-FCB306D72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443" y="3391124"/>
            <a:ext cx="2971800" cy="2228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7" descr="PB280084">
            <a:extLst>
              <a:ext uri="{FF2B5EF4-FFF2-40B4-BE49-F238E27FC236}">
                <a16:creationId xmlns:a16="http://schemas.microsoft.com/office/drawing/2014/main" id="{BBE828EF-EB9D-478E-B852-29C1F7D62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2" y="899707"/>
            <a:ext cx="2849563" cy="2133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276" name="Rectangle 4">
            <a:extLst>
              <a:ext uri="{FF2B5EF4-FFF2-40B4-BE49-F238E27FC236}">
                <a16:creationId xmlns:a16="http://schemas.microsoft.com/office/drawing/2014/main" id="{ADE7362A-9330-4B61-9D99-A1B7F7DB2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1287" y="4982719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Travel Corridor</a:t>
            </a:r>
          </a:p>
        </p:txBody>
      </p:sp>
      <p:sp>
        <p:nvSpPr>
          <p:cNvPr id="182277" name="Rectangle 5">
            <a:extLst>
              <a:ext uri="{FF2B5EF4-FFF2-40B4-BE49-F238E27FC236}">
                <a16:creationId xmlns:a16="http://schemas.microsoft.com/office/drawing/2014/main" id="{D736D6BA-239F-4B21-8DF9-948A7701A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5706" y="5031581"/>
            <a:ext cx="19812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Cover</a:t>
            </a:r>
          </a:p>
        </p:txBody>
      </p:sp>
      <p:sp>
        <p:nvSpPr>
          <p:cNvPr id="182278" name="Rectangle 6">
            <a:extLst>
              <a:ext uri="{FF2B5EF4-FFF2-40B4-BE49-F238E27FC236}">
                <a16:creationId xmlns:a16="http://schemas.microsoft.com/office/drawing/2014/main" id="{F2003ECB-7CFB-48AB-8D89-8A9BE478C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8987" y="2484597"/>
            <a:ext cx="18288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</a:p>
        </p:txBody>
      </p:sp>
      <p:sp>
        <p:nvSpPr>
          <p:cNvPr id="182283" name="Text Box 11">
            <a:extLst>
              <a:ext uri="{FF2B5EF4-FFF2-40B4-BE49-F238E27FC236}">
                <a16:creationId xmlns:a16="http://schemas.microsoft.com/office/drawing/2014/main" id="{1DD4036A-7CF9-48BD-84CB-871BE1378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761"/>
            <a:ext cx="9144000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Wildlife</a:t>
            </a:r>
            <a:r>
              <a:rPr lang="en-US" sz="36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Use of Airports</a:t>
            </a:r>
          </a:p>
        </p:txBody>
      </p:sp>
      <p:sp>
        <p:nvSpPr>
          <p:cNvPr id="182286" name="Text Box 14">
            <a:extLst>
              <a:ext uri="{FF2B5EF4-FFF2-40B4-BE49-F238E27FC236}">
                <a16:creationId xmlns:a16="http://schemas.microsoft.com/office/drawing/2014/main" id="{B7658BC9-5A6D-4AEC-973C-00B6E5548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0343" y="2495378"/>
            <a:ext cx="1524000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Food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45E4B-0E0D-4E88-8DE8-9F3175B7A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17399-8083-4046-9927-174781656E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0751EB-4B14-4E4B-B84F-E2C13CCA9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570" y="274638"/>
            <a:ext cx="7176979" cy="538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21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3A5B4-11C3-4ECE-82FF-613D3A64A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69234-F3B0-4069-860E-DC302EBC3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CC7BF5-4BBE-486E-8C72-CBCAD58CF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710" y="430619"/>
            <a:ext cx="6808579" cy="510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48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48A00B17-99A1-41F0-BAC3-F1F329140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622" y="666360"/>
            <a:ext cx="5312755" cy="398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3" name="Text Box 3">
            <a:extLst>
              <a:ext uri="{FF2B5EF4-FFF2-40B4-BE49-F238E27FC236}">
                <a16:creationId xmlns:a16="http://schemas.microsoft.com/office/drawing/2014/main" id="{9162B7AC-60C5-4ACB-AC30-4EC80E463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594" y="20247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Wildlife Hazard Separation Distances</a:t>
            </a:r>
          </a:p>
        </p:txBody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FFC11B4A-3272-433A-A108-6725E6C1B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546" y="4582275"/>
            <a:ext cx="982209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Separation distances from which hazardous wildlife attractants should be avoided, eliminated or mitigated.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Perimeter A:  airports with piston powered aircraft, hazardous wildlife attractants must be 5,000 feet from AOA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Perimeter B: airports with turbine-powered aircraft, hazardous wildlife attractants must be 10,000 feet from AOA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Perimeter C:  5 mile range to protect departure, approach and circling aircraft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3A5B4-11C3-4ECE-82FF-613D3A64A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Damage Prevention and Control Methods</a:t>
            </a:r>
            <a:br>
              <a:rPr lang="en-US" sz="4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69234-F3B0-4069-860E-DC302EBC3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731" y="1733765"/>
            <a:ext cx="10972800" cy="4525963"/>
          </a:xfrm>
        </p:spPr>
        <p:txBody>
          <a:bodyPr/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Habitat modification</a:t>
            </a:r>
          </a:p>
          <a:p>
            <a:r>
              <a:rPr lang="fr-FR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Exclusion</a:t>
            </a:r>
          </a:p>
          <a:p>
            <a:r>
              <a:rPr lang="fr-FR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Repellents</a:t>
            </a:r>
            <a:endParaRPr lang="fr-FR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Lethal</a:t>
            </a:r>
            <a:r>
              <a:rPr lang="fr-FR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control</a:t>
            </a:r>
            <a:endParaRPr lang="en-US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A75309-C27A-4F99-B5E4-96CC71C94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776" y="3042018"/>
            <a:ext cx="3359374" cy="2427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DF9AF0-D68A-4EF1-99C4-5FD99DCCF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351" y="3098039"/>
            <a:ext cx="2993276" cy="22520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D964B6-911D-46F3-AFBA-39E28C9C6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150" y="1707627"/>
            <a:ext cx="2194276" cy="1651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6FB9F7-8177-4FFC-832E-1BB5431DC9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2828" y="1643627"/>
            <a:ext cx="3009441" cy="27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8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089E0FA-D38A-43A4-9E1E-77737FF71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138" y="2298539"/>
            <a:ext cx="3785944" cy="26458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D3A5B4-11C3-4ECE-82FF-613D3A64A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Damage Prevention and Control Methods</a:t>
            </a:r>
            <a:br>
              <a:rPr lang="en-US" sz="4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69234-F3B0-4069-860E-DC302EBC3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731" y="1733765"/>
            <a:ext cx="10972800" cy="4525963"/>
          </a:xfrm>
        </p:spPr>
        <p:txBody>
          <a:bodyPr/>
          <a:lstStyle/>
          <a:p>
            <a:r>
              <a:rPr lang="fr-FR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Habitat modification</a:t>
            </a:r>
          </a:p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Exclusion</a:t>
            </a:r>
          </a:p>
          <a:p>
            <a:r>
              <a:rPr lang="fr-FR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Repellents</a:t>
            </a:r>
            <a:endParaRPr lang="fr-FR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Lethal</a:t>
            </a:r>
            <a:r>
              <a:rPr lang="fr-FR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control</a:t>
            </a:r>
            <a:endParaRPr lang="en-US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63BA85-5456-4F1E-8779-D0633D2FC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157" y="2571476"/>
            <a:ext cx="1940372" cy="28972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C93C0D-46B1-4D65-8F59-3B2C160821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51" t="11239" r="3703" b="7014"/>
          <a:stretch/>
        </p:blipFill>
        <p:spPr>
          <a:xfrm>
            <a:off x="7841410" y="1290189"/>
            <a:ext cx="3740990" cy="28126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96D87F-FAC8-47A2-8FA8-9C5FB56340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01" t="28759" b="10916"/>
          <a:stretch/>
        </p:blipFill>
        <p:spPr>
          <a:xfrm>
            <a:off x="7112899" y="3311216"/>
            <a:ext cx="3625809" cy="321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73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47049-BBC1-48F1-871E-415045CDE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USDA Wildlife Services?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F4A98-7CE0-4921-9DF8-835B4CC24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United States Department of Agriculture (USDA), Animal and Plant Health Inspection Service (APHIS), Wildlife Services (WS)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Our Mission: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protect agriculture, natural resources, private property, and human health and safety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Solving human/wildlife conflicts through the HERL method.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97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3A5B4-11C3-4ECE-82FF-613D3A64A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Damage Prevention and Control Methods</a:t>
            </a:r>
            <a:br>
              <a:rPr lang="en-US" sz="4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69234-F3B0-4069-860E-DC302EBC3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731" y="1733765"/>
            <a:ext cx="10972800" cy="4525963"/>
          </a:xfrm>
        </p:spPr>
        <p:txBody>
          <a:bodyPr/>
          <a:lstStyle/>
          <a:p>
            <a:r>
              <a:rPr lang="fr-FR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Habitat modification</a:t>
            </a:r>
          </a:p>
          <a:p>
            <a:r>
              <a:rPr lang="fr-FR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Exclusion</a:t>
            </a:r>
          </a:p>
          <a:p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Repellents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Lethal</a:t>
            </a:r>
            <a:r>
              <a:rPr lang="fr-FR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control</a:t>
            </a:r>
            <a:endParaRPr lang="en-US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FA01B-6C2F-4A0D-A553-BA2743AFA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522" y="2374300"/>
            <a:ext cx="2712955" cy="2109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C6B5F7-7EC0-460C-B910-8ED02DCA4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738" y="1539018"/>
            <a:ext cx="3523793" cy="2322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509F78-A72D-469A-AD38-B840B07CC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5231" y="3638221"/>
            <a:ext cx="3987130" cy="26215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D6C013-4735-433F-B7C7-3AB938439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8885" y="3914940"/>
            <a:ext cx="2974848" cy="20680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4EE6F2-8E3D-4549-9042-90C7B31D78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7774" y="4031823"/>
            <a:ext cx="2974849" cy="171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91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3A5B4-11C3-4ECE-82FF-613D3A64A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Damage Prevention and Control Methods</a:t>
            </a:r>
            <a:br>
              <a:rPr lang="en-US" sz="4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69234-F3B0-4069-860E-DC302EBC3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731" y="1733765"/>
            <a:ext cx="10972800" cy="4525963"/>
          </a:xfrm>
        </p:spPr>
        <p:txBody>
          <a:bodyPr/>
          <a:lstStyle/>
          <a:p>
            <a:r>
              <a:rPr lang="fr-FR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Habitat modification</a:t>
            </a:r>
          </a:p>
          <a:p>
            <a:r>
              <a:rPr lang="fr-FR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Exclusion</a:t>
            </a:r>
          </a:p>
          <a:p>
            <a:r>
              <a:rPr lang="fr-FR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Repellents</a:t>
            </a:r>
            <a:endParaRPr lang="fr-FR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Lethal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control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88377A-8C12-4E44-B9F5-CA2720471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323" y="1579420"/>
            <a:ext cx="2499165" cy="33309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9F2D88-5970-460E-81C8-B97003D324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73" t="23702" r="8099" b="12997"/>
          <a:stretch/>
        </p:blipFill>
        <p:spPr>
          <a:xfrm>
            <a:off x="7623306" y="1039278"/>
            <a:ext cx="3301550" cy="3403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D1E3BD-3E8E-49A8-BCEB-108911D50E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09" t="12635" r="18987" b="23894"/>
          <a:stretch/>
        </p:blipFill>
        <p:spPr>
          <a:xfrm>
            <a:off x="8453756" y="3528127"/>
            <a:ext cx="3430653" cy="21671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4CB524-EA3E-45BC-ABD5-68F0937373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5799" y="2741177"/>
            <a:ext cx="2167687" cy="289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93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B031C-5B4E-4D43-9E16-D55DA6152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90228"/>
            <a:ext cx="10972800" cy="1143000"/>
          </a:xfrm>
        </p:spPr>
        <p:txBody>
          <a:bodyPr/>
          <a:lstStyle/>
          <a:p>
            <a:pPr algn="ctr"/>
            <a:r>
              <a:rPr lang="en-US" sz="4000" b="0" dirty="0">
                <a:solidFill>
                  <a:schemeClr val="tx1"/>
                </a:solidFill>
              </a:rPr>
              <a:t>What you can do.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A192C-B920-46D2-9257-F5E551E70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Utilize the HERL method.</a:t>
            </a:r>
          </a:p>
          <a:p>
            <a:r>
              <a:rPr lang="en-US" dirty="0"/>
              <a:t>Acquire a Form 37 from USDA Wildlife Services.</a:t>
            </a:r>
          </a:p>
          <a:p>
            <a:r>
              <a:rPr lang="en-US" dirty="0"/>
              <a:t>Apply for a USFWS Migratory Bird Depredation Permit.</a:t>
            </a:r>
          </a:p>
          <a:p>
            <a:r>
              <a:rPr lang="en-US" dirty="0"/>
              <a:t>Acquire </a:t>
            </a:r>
            <a:r>
              <a:rPr lang="en-US"/>
              <a:t>a GA DNR </a:t>
            </a:r>
            <a:r>
              <a:rPr lang="en-US" dirty="0"/>
              <a:t>White-tailed deer </a:t>
            </a:r>
            <a:r>
              <a:rPr lang="en-US"/>
              <a:t>depredation Permit.</a:t>
            </a:r>
            <a:endParaRPr lang="en-US" dirty="0"/>
          </a:p>
          <a:p>
            <a:r>
              <a:rPr lang="en-US" dirty="0"/>
              <a:t>Use Lethal/Non-lethal depredation techniques.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841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A5028-95AC-4163-ACA8-7D394A019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36" y="124348"/>
            <a:ext cx="10972800" cy="1143000"/>
          </a:xfrm>
        </p:spPr>
        <p:txBody>
          <a:bodyPr/>
          <a:lstStyle/>
          <a:p>
            <a:pPr algn="ctr"/>
            <a:r>
              <a:rPr lang="en-US" dirty="0"/>
              <a:t>c</a:t>
            </a:r>
            <a:r>
              <a:rPr lang="en-US" sz="4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Questions/Comments?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F2895D-B929-45E0-873D-F42D6839D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1225" y="993546"/>
            <a:ext cx="6127113" cy="45971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54074B-EC36-489E-9BC3-883DA76748BD}"/>
              </a:ext>
            </a:extLst>
          </p:cNvPr>
          <p:cNvSpPr txBox="1"/>
          <p:nvPr/>
        </p:nvSpPr>
        <p:spPr>
          <a:xfrm>
            <a:off x="9219026" y="5657671"/>
            <a:ext cx="2972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Ethan Burke</a:t>
            </a:r>
          </a:p>
          <a:p>
            <a:r>
              <a:rPr lang="en-US"/>
              <a:t>USDA- Wildlife Biologist</a:t>
            </a:r>
          </a:p>
          <a:p>
            <a:r>
              <a:rPr lang="en-US"/>
              <a:t>james.e.burke@usda.gov</a:t>
            </a:r>
          </a:p>
          <a:p>
            <a:r>
              <a:rPr lang="en-US"/>
              <a:t>912-414-1350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985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8DB73-62AA-4029-B603-F00E534A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pPr algn="ctr"/>
            <a:r>
              <a:rPr lang="en-US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USDA Wildlife Services Does at Airports?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DF7AB-B7CC-47C0-A1AE-5B537DA71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90" y="1513592"/>
            <a:ext cx="11844270" cy="3830816"/>
          </a:xfrm>
        </p:spPr>
        <p:txBody>
          <a:bodyPr/>
          <a:lstStyle/>
          <a:p>
            <a:r>
              <a:rPr lang="en-US" sz="3000" dirty="0"/>
              <a:t>Completes surveys throughout a specified time frame</a:t>
            </a:r>
          </a:p>
          <a:p>
            <a:r>
              <a:rPr lang="en-US" sz="3000" dirty="0"/>
              <a:t>Uses Survey Data to make land management recommendations</a:t>
            </a:r>
          </a:p>
          <a:p>
            <a:r>
              <a:rPr lang="en-US" sz="3000" dirty="0"/>
              <a:t>Indirect Control </a:t>
            </a:r>
          </a:p>
          <a:p>
            <a:r>
              <a:rPr lang="en-US" sz="3000" dirty="0"/>
              <a:t>Direct Control</a:t>
            </a:r>
          </a:p>
          <a:p>
            <a:r>
              <a:rPr lang="en-US" sz="3000" dirty="0"/>
              <a:t>Reports any Wildlife Strikes</a:t>
            </a:r>
          </a:p>
          <a:p>
            <a:r>
              <a:rPr lang="en-US" sz="3000" dirty="0"/>
              <a:t>Helps in writing BASH plans and Wildlife Hazard Management Plans</a:t>
            </a:r>
          </a:p>
          <a:p>
            <a:r>
              <a:rPr lang="en-US" sz="3000" dirty="0"/>
              <a:t>Helps in implementing BASH and Wildlife Hazard Management Plans</a:t>
            </a:r>
          </a:p>
        </p:txBody>
      </p:sp>
    </p:spTree>
    <p:extLst>
      <p:ext uri="{BB962C8B-B14F-4D97-AF65-F5344CB8AC3E}">
        <p14:creationId xmlns:p14="http://schemas.microsoft.com/office/powerpoint/2010/main" val="467975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47049-BBC1-48F1-871E-415045CDE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are wildlife strikes an increasing problem for aviation? 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F4A98-7CE0-4921-9DF8-835B4CC24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Increasing populations</a:t>
            </a:r>
          </a:p>
          <a:p>
            <a:r>
              <a:rPr lang="en-US" dirty="0"/>
              <a:t>Urban Adaptation </a:t>
            </a:r>
          </a:p>
          <a:p>
            <a:r>
              <a:rPr lang="en-US" dirty="0"/>
              <a:t>Increasing air traffic</a:t>
            </a:r>
          </a:p>
          <a:p>
            <a:r>
              <a:rPr lang="en-US" dirty="0"/>
              <a:t>Multi-engine jet aircraft</a:t>
            </a:r>
          </a:p>
          <a:p>
            <a:r>
              <a:rPr lang="en-US" dirty="0"/>
              <a:t>Increased liability</a:t>
            </a:r>
          </a:p>
        </p:txBody>
      </p:sp>
    </p:spTree>
    <p:extLst>
      <p:ext uri="{BB962C8B-B14F-4D97-AF65-F5344CB8AC3E}">
        <p14:creationId xmlns:p14="http://schemas.microsoft.com/office/powerpoint/2010/main" val="1705468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9838F-7332-4679-A86B-52B2EF6F2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9957A0-DF8E-440F-B332-41B2C4B93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5979" t="26295" r="15511" b="14708"/>
          <a:stretch/>
        </p:blipFill>
        <p:spPr>
          <a:xfrm>
            <a:off x="2615076" y="274638"/>
            <a:ext cx="6961848" cy="5382331"/>
          </a:xfrm>
        </p:spPr>
      </p:pic>
    </p:spTree>
    <p:extLst>
      <p:ext uri="{BB962C8B-B14F-4D97-AF65-F5344CB8AC3E}">
        <p14:creationId xmlns:p14="http://schemas.microsoft.com/office/powerpoint/2010/main" val="1379846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5C1C99B0-3D10-4ECF-B8B0-13FE483424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9711" y="212651"/>
            <a:ext cx="10072577" cy="2057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40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Hazardous species- What you need to know for your airport:</a:t>
            </a:r>
          </a:p>
        </p:txBody>
      </p:sp>
      <p:sp>
        <p:nvSpPr>
          <p:cNvPr id="186372" name="Text Box 4">
            <a:extLst>
              <a:ext uri="{FF2B5EF4-FFF2-40B4-BE49-F238E27FC236}">
                <a16:creationId xmlns:a16="http://schemas.microsoft.com/office/drawing/2014/main" id="{7C2854B5-3498-47DF-AB4C-A7C577E31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18" y="1169581"/>
            <a:ext cx="6758761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What are your hazardous species?                                                           (direct / indirect hazards)</a:t>
            </a: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When are they at your airport? (seasonally / daytime / night-time)</a:t>
            </a: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Why are they at your airport?  (natural / man-made habitats and onsite / offsite features)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F6898D-F732-46FD-8B10-4D5DF247B735}"/>
              </a:ext>
            </a:extLst>
          </p:cNvPr>
          <p:cNvSpPr txBox="1"/>
          <p:nvPr/>
        </p:nvSpPr>
        <p:spPr>
          <a:xfrm>
            <a:off x="7336465" y="2270051"/>
            <a:ext cx="43699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idea is to start thinking like a Wildlife Biologist. You need to turn your home airfield into a biological desert in order to prevent wildlife strikes.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71" y="-216867"/>
            <a:ext cx="6111914" cy="15585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Importance of Strike Reporting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7271" y="1341956"/>
            <a:ext cx="6272783" cy="3978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IF THE AIRPORT DOESN’T KNOW YOU STRUCK IT, HOW CAN THEY KNOW HOW TO MANAGE IT?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b="1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dirty="0"/>
              <a:t>Wildlife Strike Reports are important to figuring out:</a:t>
            </a:r>
          </a:p>
          <a:p>
            <a:pPr marL="10287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Seasonal Patterns of Wildlife</a:t>
            </a:r>
          </a:p>
          <a:p>
            <a:pPr marL="10287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Wildlife Hazards on and around the airfield</a:t>
            </a:r>
          </a:p>
          <a:p>
            <a:pPr marL="10287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Attractants on the Airfield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b="1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By looking at wildlife strikes, airport operations and airport wildlife biologists can create increasingly successful wildlife hazard management practices to create a safer flying environment, for pilots and wildlife.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5DF7A7-21EF-4828-892B-E1612DFA7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6852" y="321733"/>
            <a:ext cx="2271359" cy="1879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448" y="2498663"/>
            <a:ext cx="2488167" cy="1879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FDAA21-D286-43A7-BAD5-2BEDDD9A5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8470" y="4703392"/>
            <a:ext cx="2968123" cy="178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8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400" b="1" i="0" u="none" strike="noStrike" cap="none" spc="-50" normalizeH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Types of Wildlife to Report if Involved in a Strike: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5382" y="2202024"/>
            <a:ext cx="6883753" cy="35363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-182880" defTabSz="914400" fontAlgn="auto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kumimoji="0" lang="en-US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REPORT:</a:t>
            </a:r>
          </a:p>
          <a:p>
            <a:pPr marL="1028700" marR="0" lvl="1" indent="-182880" defTabSz="914400" fontAlgn="auto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ALL BIRDS		</a:t>
            </a:r>
          </a:p>
          <a:p>
            <a:pPr marL="1028700" marR="0" lvl="1" indent="-182880" defTabSz="914400" fontAlgn="auto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ALL BATS</a:t>
            </a:r>
          </a:p>
          <a:p>
            <a:pPr marL="1028700" marR="0" lvl="1" indent="-182880" defTabSz="914400" fontAlgn="auto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TERRESTRIAL MAMMALS</a:t>
            </a:r>
          </a:p>
          <a:p>
            <a:pPr marL="1943100" marR="0" lvl="3" indent="-182880" defTabSz="914400" fontAlgn="auto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LARGER THAN 2.2 LBS (1 kg) (i.e. all rabbits, muskrats, foxes, armadillos, dogs, coyotes, deer, etc. but not mice, voles, rats, chipmunks, etc.)</a:t>
            </a:r>
          </a:p>
          <a:p>
            <a:pPr marL="1028700" marR="0" lvl="1" indent="-182880" defTabSz="914400" fontAlgn="auto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Reptiles larger than 2.2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lbs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(1 kg)</a:t>
            </a:r>
          </a:p>
          <a:p>
            <a:pPr marL="285750" marR="0" lvl="0" indent="-182880" defTabSz="914400" fontAlgn="auto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85750" marR="0" lvl="0" indent="-182880" defTabSz="914400" fontAlgn="auto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-182880" defTabSz="914400" fontAlgn="auto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F8B7C0-91C7-4953-8A75-1798BD1BC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769" y="1626011"/>
            <a:ext cx="2204606" cy="16399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683050-449B-497F-BA1C-89F40BEC3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189" y="1713731"/>
            <a:ext cx="2577213" cy="17152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92B977-8005-409A-AE7E-D55BA43F4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480" y="3741252"/>
            <a:ext cx="2350910" cy="18914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62DE1B-C3AB-4396-A453-2B5A99D8B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6634" y="4356246"/>
            <a:ext cx="2832423" cy="185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00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6A4E1-3A3B-487E-AD5B-0F8ECED84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What if I don’t know what kind of wildlife was struck?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32731D-BE29-416D-A130-14F5973F0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37942" y="1368560"/>
            <a:ext cx="4358752" cy="377505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Smithsonian Institution, Feather Identification Lab</a:t>
            </a:r>
          </a:p>
          <a:p>
            <a:pPr indent="-182880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FBBA1F-5875-4C58-9BF2-6A7A1A4EC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942" y="1691322"/>
            <a:ext cx="3718882" cy="2895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E00D96-6760-4FF8-8339-0B13E04D1818}"/>
              </a:ext>
            </a:extLst>
          </p:cNvPr>
          <p:cNvSpPr txBox="1"/>
          <p:nvPr/>
        </p:nvSpPr>
        <p:spPr>
          <a:xfrm>
            <a:off x="550506" y="1800808"/>
            <a:ext cx="48892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Not only may your local airport biologist be able to assist you, the Smithsonian Institution has a Feather Identification Lab, where animals can be identified using their collection as reference.  </a:t>
            </a:r>
          </a:p>
          <a:p>
            <a:endParaRPr lang="en-US" b="1" dirty="0"/>
          </a:p>
          <a:p>
            <a:r>
              <a:rPr lang="en-US" b="1" dirty="0"/>
              <a:t>The Smithsonian Institution's Feather Identification Laboratory is able to identify a bird species from its remains. Depending on the condition of the remains, birds can be identified based on physical characteristics, feather fragments, and/or DNA analysis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33DB5C-273B-4916-ADB4-4AFA7052F6D1}"/>
              </a:ext>
            </a:extLst>
          </p:cNvPr>
          <p:cNvSpPr txBox="1"/>
          <p:nvPr/>
        </p:nvSpPr>
        <p:spPr>
          <a:xfrm>
            <a:off x="7037942" y="4535333"/>
            <a:ext cx="5863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Smithsonian Institution, Feather Identification Lab</a:t>
            </a:r>
          </a:p>
          <a:p>
            <a:r>
              <a:rPr lang="en-US" sz="1400" dirty="0"/>
              <a:t>E-600, MRC 116</a:t>
            </a:r>
          </a:p>
          <a:p>
            <a:r>
              <a:rPr lang="en-US" sz="1400" dirty="0"/>
              <a:t>PO BOX 37012</a:t>
            </a:r>
          </a:p>
          <a:p>
            <a:r>
              <a:rPr lang="en-US" sz="1400" dirty="0"/>
              <a:t>Washington, DC 20013-7012</a:t>
            </a:r>
          </a:p>
        </p:txBody>
      </p:sp>
    </p:spTree>
    <p:extLst>
      <p:ext uri="{BB962C8B-B14F-4D97-AF65-F5344CB8AC3E}">
        <p14:creationId xmlns:p14="http://schemas.microsoft.com/office/powerpoint/2010/main" val="2240812489"/>
      </p:ext>
    </p:extLst>
  </p:cSld>
  <p:clrMapOvr>
    <a:masterClrMapping/>
  </p:clrMapOvr>
</p:sld>
</file>

<file path=ppt/theme/theme1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 Narrow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899</Words>
  <Application>Microsoft Office PowerPoint</Application>
  <PresentationFormat>Widescreen</PresentationFormat>
  <Paragraphs>124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Arial Narrow</vt:lpstr>
      <vt:lpstr>Calibri</vt:lpstr>
      <vt:lpstr>Times</vt:lpstr>
      <vt:lpstr>Wingdings</vt:lpstr>
      <vt:lpstr>3_Blank Presentation</vt:lpstr>
      <vt:lpstr>Georgia Aviation Association Conference Wildlife Hazards at AirportsAviation </vt:lpstr>
      <vt:lpstr>What is USDA Wildlife Services?</vt:lpstr>
      <vt:lpstr>What USDA Wildlife Services Does at Airports?</vt:lpstr>
      <vt:lpstr>Why are wildlife strikes an increasing problem for aviation?  </vt:lpstr>
      <vt:lpstr>PowerPoint Presentation</vt:lpstr>
      <vt:lpstr>Hazardous species- What you need to know for your airport:</vt:lpstr>
      <vt:lpstr>The Importance of Strike Reporting</vt:lpstr>
      <vt:lpstr>PowerPoint Presentation</vt:lpstr>
      <vt:lpstr>What if I don’t know what kind of wildlife was struck?</vt:lpstr>
      <vt:lpstr>What should a wildlife strike kit include.</vt:lpstr>
      <vt:lpstr>Direct Hazards</vt:lpstr>
      <vt:lpstr>Indirect Hazards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Damage Prevention and Control Methods HERL</vt:lpstr>
      <vt:lpstr>Damage Prevention and Control Methods HERL</vt:lpstr>
      <vt:lpstr>Damage Prevention and Control Methods HERL</vt:lpstr>
      <vt:lpstr>Damage Prevention and Control Methods HERL</vt:lpstr>
      <vt:lpstr>What you can do.</vt:lpstr>
      <vt:lpstr>cQuestions/Comments?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Georgia Aviation Association Conference Wildlife Hazards at AirportsAviation</dc:title>
  <dc:creator>Burke, James E - APHIS</dc:creator>
  <cp:lastModifiedBy>Lisa Balkunas</cp:lastModifiedBy>
  <cp:revision>5</cp:revision>
  <dcterms:created xsi:type="dcterms:W3CDTF">2022-09-29T15:47:29Z</dcterms:created>
  <dcterms:modified xsi:type="dcterms:W3CDTF">2022-10-21T15:19:51Z</dcterms:modified>
</cp:coreProperties>
</file>