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9"/>
  </p:notesMasterIdLst>
  <p:sldIdLst>
    <p:sldId id="256" r:id="rId2"/>
    <p:sldId id="275" r:id="rId3"/>
    <p:sldId id="260" r:id="rId4"/>
    <p:sldId id="268" r:id="rId5"/>
    <p:sldId id="279" r:id="rId6"/>
    <p:sldId id="274" r:id="rId7"/>
    <p:sldId id="280"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09542"/>
    <a:srgbClr val="54622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673" autoAdjust="0"/>
    <p:restoredTop sz="95214" autoAdjust="0"/>
  </p:normalViewPr>
  <p:slideViewPr>
    <p:cSldViewPr snapToGrid="0" snapToObjects="1">
      <p:cViewPr varScale="1">
        <p:scale>
          <a:sx n="60" d="100"/>
          <a:sy n="60" d="100"/>
        </p:scale>
        <p:origin x="1152" y="48"/>
      </p:cViewPr>
      <p:guideLst/>
    </p:cSldViewPr>
  </p:slideViewPr>
  <p:outlineViewPr>
    <p:cViewPr>
      <p:scale>
        <a:sx n="33" d="100"/>
        <a:sy n="33" d="100"/>
      </p:scale>
      <p:origin x="0" y="-5482"/>
    </p:cViewPr>
  </p:outlineViewPr>
  <p:notesTextViewPr>
    <p:cViewPr>
      <p:scale>
        <a:sx n="1" d="1"/>
        <a:sy n="1" d="1"/>
      </p:scale>
      <p:origin x="0" y="0"/>
    </p:cViewPr>
  </p:notesTextViewPr>
  <p:notesViewPr>
    <p:cSldViewPr snapToGrid="0" snapToObjects="1">
      <p:cViewPr>
        <p:scale>
          <a:sx n="100" d="100"/>
          <a:sy n="100" d="100"/>
        </p:scale>
        <p:origin x="2400" y="-66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0721B9C-3FE1-A545-8E49-88F329651DCC}" type="datetimeFigureOut">
              <a:rPr lang="en-US" smtClean="0"/>
              <a:t>10/21/2022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C9CFB62-8E88-6F4D-85EB-53C35FAA8BA2}" type="slidenum">
              <a:rPr lang="en-US" smtClean="0"/>
              <a:t>‹#›</a:t>
            </a:fld>
            <a:endParaRPr lang="en-US" dirty="0"/>
          </a:p>
        </p:txBody>
      </p:sp>
    </p:spTree>
    <p:extLst>
      <p:ext uri="{BB962C8B-B14F-4D97-AF65-F5344CB8AC3E}">
        <p14:creationId xmlns:p14="http://schemas.microsoft.com/office/powerpoint/2010/main" val="1118795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C9CFB62-8E88-6F4D-85EB-53C35FAA8BA2}" type="slidenum">
              <a:rPr lang="en-US" smtClean="0"/>
              <a:t>1</a:t>
            </a:fld>
            <a:endParaRPr lang="en-US" dirty="0"/>
          </a:p>
        </p:txBody>
      </p:sp>
    </p:spTree>
    <p:extLst>
      <p:ext uri="{BB962C8B-B14F-4D97-AF65-F5344CB8AC3E}">
        <p14:creationId xmlns:p14="http://schemas.microsoft.com/office/powerpoint/2010/main" val="5564638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C9CFB62-8E88-6F4D-85EB-53C35FAA8BA2}" type="slidenum">
              <a:rPr lang="en-US" smtClean="0"/>
              <a:t>2</a:t>
            </a:fld>
            <a:endParaRPr lang="en-US" dirty="0"/>
          </a:p>
        </p:txBody>
      </p:sp>
    </p:spTree>
    <p:extLst>
      <p:ext uri="{BB962C8B-B14F-4D97-AF65-F5344CB8AC3E}">
        <p14:creationId xmlns:p14="http://schemas.microsoft.com/office/powerpoint/2010/main" val="16575520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C9CFB62-8E88-6F4D-85EB-53C35FAA8BA2}" type="slidenum">
              <a:rPr lang="en-US" smtClean="0"/>
              <a:t>3</a:t>
            </a:fld>
            <a:endParaRPr lang="en-US" dirty="0"/>
          </a:p>
        </p:txBody>
      </p:sp>
    </p:spTree>
    <p:extLst>
      <p:ext uri="{BB962C8B-B14F-4D97-AF65-F5344CB8AC3E}">
        <p14:creationId xmlns:p14="http://schemas.microsoft.com/office/powerpoint/2010/main" val="21698292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C9CFB62-8E88-6F4D-85EB-53C35FAA8BA2}" type="slidenum">
              <a:rPr lang="en-US" smtClean="0"/>
              <a:t>4</a:t>
            </a:fld>
            <a:endParaRPr lang="en-US" dirty="0"/>
          </a:p>
        </p:txBody>
      </p:sp>
    </p:spTree>
    <p:extLst>
      <p:ext uri="{BB962C8B-B14F-4D97-AF65-F5344CB8AC3E}">
        <p14:creationId xmlns:p14="http://schemas.microsoft.com/office/powerpoint/2010/main" val="24845836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C9CFB62-8E88-6F4D-85EB-53C35FAA8BA2}" type="slidenum">
              <a:rPr lang="en-US" smtClean="0"/>
              <a:t>5</a:t>
            </a:fld>
            <a:endParaRPr lang="en-US" dirty="0"/>
          </a:p>
        </p:txBody>
      </p:sp>
    </p:spTree>
    <p:extLst>
      <p:ext uri="{BB962C8B-B14F-4D97-AF65-F5344CB8AC3E}">
        <p14:creationId xmlns:p14="http://schemas.microsoft.com/office/powerpoint/2010/main" val="24565166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C9CFB62-8E88-6F4D-85EB-53C35FAA8BA2}" type="slidenum">
              <a:rPr lang="en-US" smtClean="0"/>
              <a:t>6</a:t>
            </a:fld>
            <a:endParaRPr lang="en-US" dirty="0"/>
          </a:p>
        </p:txBody>
      </p:sp>
    </p:spTree>
    <p:extLst>
      <p:ext uri="{BB962C8B-B14F-4D97-AF65-F5344CB8AC3E}">
        <p14:creationId xmlns:p14="http://schemas.microsoft.com/office/powerpoint/2010/main" val="13690341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C9CFB62-8E88-6F4D-85EB-53C35FAA8BA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9444443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blipFill dpi="0" rotWithShape="1">
          <a:blip r:embed="rId2">
            <a:alphaModFix amt="30000"/>
            <a:lum/>
          </a:blip>
          <a:srcRect/>
          <a:stretch>
            <a:fillRect t="-17000" b="-17000"/>
          </a:stretch>
        </a:blipFill>
        <a:effectLst/>
      </p:bgPr>
    </p:bg>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4779972" y="600643"/>
            <a:ext cx="2633472" cy="913292"/>
          </a:xfrm>
          <a:prstGeom prst="rect">
            <a:avLst/>
          </a:prstGeom>
        </p:spPr>
      </p:pic>
      <p:sp>
        <p:nvSpPr>
          <p:cNvPr id="9" name="Rectangle 8"/>
          <p:cNvSpPr/>
          <p:nvPr userDrawn="1"/>
        </p:nvSpPr>
        <p:spPr>
          <a:xfrm>
            <a:off x="0" y="1847694"/>
            <a:ext cx="12192000" cy="1306286"/>
          </a:xfrm>
          <a:prstGeom prst="rect">
            <a:avLst/>
          </a:prstGeom>
          <a:solidFill>
            <a:schemeClr val="accent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1524000" y="2174473"/>
            <a:ext cx="9144000" cy="757237"/>
          </a:xfrm>
        </p:spPr>
        <p:txBody>
          <a:bodyPr anchor="b"/>
          <a:lstStyle>
            <a:lvl1pPr algn="ctr">
              <a:defRPr sz="6000">
                <a:solidFill>
                  <a:schemeClr val="bg1"/>
                </a:solidFill>
                <a:latin typeface="Garamond" charset="0"/>
                <a:ea typeface="Garamond" charset="0"/>
                <a:cs typeface="Garamond" charset="0"/>
              </a:defRPr>
            </a:lvl1pPr>
          </a:lstStyle>
          <a:p>
            <a:r>
              <a:rPr lang="en-US"/>
              <a:t>Click to edit Master title style</a:t>
            </a:r>
            <a:endParaRPr lang="en-US" dirty="0"/>
          </a:p>
        </p:txBody>
      </p:sp>
      <p:sp>
        <p:nvSpPr>
          <p:cNvPr id="3" name="Subtitle 2"/>
          <p:cNvSpPr>
            <a:spLocks noGrp="1"/>
          </p:cNvSpPr>
          <p:nvPr>
            <p:ph type="subTitle" idx="1"/>
          </p:nvPr>
        </p:nvSpPr>
        <p:spPr>
          <a:xfrm>
            <a:off x="1524000" y="3944385"/>
            <a:ext cx="9144000" cy="40119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14" name="Date Placeholder 13"/>
          <p:cNvSpPr>
            <a:spLocks noGrp="1"/>
          </p:cNvSpPr>
          <p:nvPr>
            <p:ph type="dt" sz="half" idx="10"/>
          </p:nvPr>
        </p:nvSpPr>
        <p:spPr/>
        <p:txBody>
          <a:bodyPr/>
          <a:lstStyle/>
          <a:p>
            <a:r>
              <a:rPr lang="en-US" dirty="0"/>
              <a:t>11/15/17</a:t>
            </a:r>
          </a:p>
        </p:txBody>
      </p:sp>
      <p:sp>
        <p:nvSpPr>
          <p:cNvPr id="15" name="Footer Placeholder 14"/>
          <p:cNvSpPr>
            <a:spLocks noGrp="1"/>
          </p:cNvSpPr>
          <p:nvPr>
            <p:ph type="ftr" sz="quarter" idx="11"/>
          </p:nvPr>
        </p:nvSpPr>
        <p:spPr/>
        <p:txBody>
          <a:bodyPr/>
          <a:lstStyle/>
          <a:p>
            <a:r>
              <a:rPr lang="en-US" dirty="0"/>
              <a:t>Presenter</a:t>
            </a:r>
          </a:p>
        </p:txBody>
      </p:sp>
    </p:spTree>
    <p:extLst>
      <p:ext uri="{BB962C8B-B14F-4D97-AF65-F5344CB8AC3E}">
        <p14:creationId xmlns:p14="http://schemas.microsoft.com/office/powerpoint/2010/main" val="17590073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6" name="Rectangle 5"/>
          <p:cNvSpPr/>
          <p:nvPr userDrawn="1"/>
        </p:nvSpPr>
        <p:spPr>
          <a:xfrm>
            <a:off x="0" y="279781"/>
            <a:ext cx="12192000" cy="87845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Content Placeholder 2"/>
          <p:cNvSpPr>
            <a:spLocks noGrp="1"/>
          </p:cNvSpPr>
          <p:nvPr>
            <p:ph idx="1"/>
          </p:nvPr>
        </p:nvSpPr>
        <p:spPr>
          <a:xfrm>
            <a:off x="838200" y="1389888"/>
            <a:ext cx="10515600" cy="523036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itle 2"/>
          <p:cNvSpPr>
            <a:spLocks noGrp="1"/>
          </p:cNvSpPr>
          <p:nvPr>
            <p:ph type="title"/>
          </p:nvPr>
        </p:nvSpPr>
        <p:spPr>
          <a:xfrm>
            <a:off x="838200" y="279781"/>
            <a:ext cx="10515600" cy="878459"/>
          </a:xfrm>
        </p:spPr>
        <p:txBody>
          <a:bodyPr/>
          <a:lstStyle>
            <a:lvl1pPr>
              <a:defRPr>
                <a:solidFill>
                  <a:schemeClr val="bg1"/>
                </a:solidFill>
              </a:defRPr>
            </a:lvl1pPr>
          </a:lstStyle>
          <a:p>
            <a:r>
              <a:rPr lang="en-US"/>
              <a:t>Click to edit Master title style</a:t>
            </a:r>
            <a:endParaRPr lang="en-US" dirty="0"/>
          </a:p>
        </p:txBody>
      </p:sp>
    </p:spTree>
    <p:extLst>
      <p:ext uri="{BB962C8B-B14F-4D97-AF65-F5344CB8AC3E}">
        <p14:creationId xmlns:p14="http://schemas.microsoft.com/office/powerpoint/2010/main" val="13771846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6" name="Content Placeholder 2"/>
          <p:cNvSpPr>
            <a:spLocks noGrp="1"/>
          </p:cNvSpPr>
          <p:nvPr>
            <p:ph sz="half" idx="1"/>
          </p:nvPr>
        </p:nvSpPr>
        <p:spPr>
          <a:xfrm>
            <a:off x="838200" y="1389888"/>
            <a:ext cx="5181600" cy="523036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Content Placeholder 3"/>
          <p:cNvSpPr>
            <a:spLocks noGrp="1"/>
          </p:cNvSpPr>
          <p:nvPr>
            <p:ph sz="half" idx="2"/>
          </p:nvPr>
        </p:nvSpPr>
        <p:spPr>
          <a:xfrm>
            <a:off x="6172200" y="1389888"/>
            <a:ext cx="5181600" cy="523036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Rectangle 9"/>
          <p:cNvSpPr/>
          <p:nvPr userDrawn="1"/>
        </p:nvSpPr>
        <p:spPr>
          <a:xfrm>
            <a:off x="0" y="279781"/>
            <a:ext cx="12192000" cy="87845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itle 2"/>
          <p:cNvSpPr>
            <a:spLocks noGrp="1"/>
          </p:cNvSpPr>
          <p:nvPr>
            <p:ph type="title"/>
          </p:nvPr>
        </p:nvSpPr>
        <p:spPr>
          <a:xfrm>
            <a:off x="838200" y="279781"/>
            <a:ext cx="10515600" cy="878459"/>
          </a:xfrm>
        </p:spPr>
        <p:txBody>
          <a:bodyPr/>
          <a:lstStyle>
            <a:lvl1pPr>
              <a:defRPr>
                <a:solidFill>
                  <a:schemeClr val="bg1"/>
                </a:solidFill>
              </a:defRPr>
            </a:lvl1pPr>
          </a:lstStyle>
          <a:p>
            <a:r>
              <a:rPr lang="en-US"/>
              <a:t>Click to edit Master title style</a:t>
            </a:r>
            <a:endParaRPr lang="en-US" dirty="0"/>
          </a:p>
        </p:txBody>
      </p:sp>
    </p:spTree>
    <p:extLst>
      <p:ext uri="{BB962C8B-B14F-4D97-AF65-F5344CB8AC3E}">
        <p14:creationId xmlns:p14="http://schemas.microsoft.com/office/powerpoint/2010/main" val="133047755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a:t>11/15/17</a:t>
            </a: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Presenter</a:t>
            </a: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4D3187-7417-4145-BE89-FAFE29810064}" type="slidenum">
              <a:rPr lang="en-US" smtClean="0"/>
              <a:t>‹#›</a:t>
            </a:fld>
            <a:endParaRPr lang="en-US" dirty="0"/>
          </a:p>
        </p:txBody>
      </p:sp>
    </p:spTree>
    <p:extLst>
      <p:ext uri="{BB962C8B-B14F-4D97-AF65-F5344CB8AC3E}">
        <p14:creationId xmlns:p14="http://schemas.microsoft.com/office/powerpoint/2010/main" val="10350673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Lst>
  <p:hf sldNum="0"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sz="4800" dirty="0"/>
              <a:t> Wildlife Control Permits for Airports</a:t>
            </a:r>
          </a:p>
        </p:txBody>
      </p:sp>
      <p:sp>
        <p:nvSpPr>
          <p:cNvPr id="3" name="Subtitle 2"/>
          <p:cNvSpPr>
            <a:spLocks noGrp="1"/>
          </p:cNvSpPr>
          <p:nvPr>
            <p:ph type="subTitle" idx="1"/>
          </p:nvPr>
        </p:nvSpPr>
        <p:spPr>
          <a:xfrm>
            <a:off x="1662545" y="6253476"/>
            <a:ext cx="9144000" cy="401192"/>
          </a:xfrm>
        </p:spPr>
        <p:txBody>
          <a:bodyPr>
            <a:normAutofit lnSpcReduction="10000"/>
          </a:bodyPr>
          <a:lstStyle/>
          <a:p>
            <a:r>
              <a:rPr lang="en-US" dirty="0"/>
              <a:t>Department of Natural Resources</a:t>
            </a:r>
          </a:p>
        </p:txBody>
      </p:sp>
      <p:sp>
        <p:nvSpPr>
          <p:cNvPr id="4" name="TextBox 3"/>
          <p:cNvSpPr txBox="1"/>
          <p:nvPr/>
        </p:nvSpPr>
        <p:spPr>
          <a:xfrm>
            <a:off x="3679315" y="4193309"/>
            <a:ext cx="4833374" cy="1077218"/>
          </a:xfrm>
          <a:prstGeom prst="rect">
            <a:avLst/>
          </a:prstGeom>
          <a:noFill/>
        </p:spPr>
        <p:txBody>
          <a:bodyPr wrap="none" rtlCol="0">
            <a:spAutoFit/>
          </a:bodyPr>
          <a:lstStyle/>
          <a:p>
            <a:pPr algn="ctr"/>
            <a:r>
              <a:rPr lang="en-US" sz="3200" dirty="0">
                <a:latin typeface="Georgia" panose="02040502050405020303" pitchFamily="18" charset="0"/>
              </a:rPr>
              <a:t>David Mixon</a:t>
            </a:r>
          </a:p>
          <a:p>
            <a:pPr algn="ctr"/>
            <a:r>
              <a:rPr lang="en-US" sz="3200" dirty="0">
                <a:latin typeface="Georgia" panose="02040502050405020303" pitchFamily="18" charset="0"/>
              </a:rPr>
              <a:t>WRD Game Management</a:t>
            </a:r>
          </a:p>
        </p:txBody>
      </p:sp>
    </p:spTree>
    <p:extLst>
      <p:ext uri="{BB962C8B-B14F-4D97-AF65-F5344CB8AC3E}">
        <p14:creationId xmlns:p14="http://schemas.microsoft.com/office/powerpoint/2010/main" val="6807497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Permits</a:t>
            </a:r>
          </a:p>
        </p:txBody>
      </p:sp>
      <p:sp>
        <p:nvSpPr>
          <p:cNvPr id="4" name="Text Box 16"/>
          <p:cNvSpPr txBox="1">
            <a:spLocks noChangeArrowheads="1"/>
          </p:cNvSpPr>
          <p:nvPr/>
        </p:nvSpPr>
        <p:spPr bwMode="auto">
          <a:xfrm>
            <a:off x="0" y="1785562"/>
            <a:ext cx="11616267" cy="245605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spAutoFit/>
          </a:bodyPr>
          <a:lstStyle>
            <a:lvl1pPr eaLnBrk="0" hangingPunct="0">
              <a:defRPr>
                <a:solidFill>
                  <a:srgbClr val="006600"/>
                </a:solidFill>
                <a:latin typeface="Georgia" pitchFamily="18" charset="0"/>
              </a:defRPr>
            </a:lvl1pPr>
            <a:lvl2pPr marL="742950" indent="-285750" eaLnBrk="0" hangingPunct="0">
              <a:defRPr>
                <a:solidFill>
                  <a:srgbClr val="006600"/>
                </a:solidFill>
                <a:latin typeface="Georgia" pitchFamily="18" charset="0"/>
              </a:defRPr>
            </a:lvl2pPr>
            <a:lvl3pPr marL="1143000" indent="-228600" eaLnBrk="0" hangingPunct="0">
              <a:defRPr>
                <a:solidFill>
                  <a:srgbClr val="006600"/>
                </a:solidFill>
                <a:latin typeface="Georgia" pitchFamily="18" charset="0"/>
              </a:defRPr>
            </a:lvl3pPr>
            <a:lvl4pPr marL="1600200" indent="-228600" eaLnBrk="0" hangingPunct="0">
              <a:defRPr>
                <a:solidFill>
                  <a:srgbClr val="006600"/>
                </a:solidFill>
                <a:latin typeface="Georgia" pitchFamily="18" charset="0"/>
              </a:defRPr>
            </a:lvl4pPr>
            <a:lvl5pPr marL="2057400" indent="-228600" eaLnBrk="0" hangingPunct="0">
              <a:defRPr>
                <a:solidFill>
                  <a:srgbClr val="006600"/>
                </a:solidFill>
                <a:latin typeface="Georgia" pitchFamily="18" charset="0"/>
              </a:defRPr>
            </a:lvl5pPr>
            <a:lvl6pPr marL="2514600" indent="-228600" algn="ctr" eaLnBrk="0" fontAlgn="base" hangingPunct="0">
              <a:lnSpc>
                <a:spcPct val="80000"/>
              </a:lnSpc>
              <a:spcBef>
                <a:spcPct val="50000"/>
              </a:spcBef>
              <a:spcAft>
                <a:spcPct val="0"/>
              </a:spcAft>
              <a:defRPr>
                <a:solidFill>
                  <a:srgbClr val="006600"/>
                </a:solidFill>
                <a:latin typeface="Georgia" pitchFamily="18" charset="0"/>
              </a:defRPr>
            </a:lvl6pPr>
            <a:lvl7pPr marL="2971800" indent="-228600" algn="ctr" eaLnBrk="0" fontAlgn="base" hangingPunct="0">
              <a:lnSpc>
                <a:spcPct val="80000"/>
              </a:lnSpc>
              <a:spcBef>
                <a:spcPct val="50000"/>
              </a:spcBef>
              <a:spcAft>
                <a:spcPct val="0"/>
              </a:spcAft>
              <a:defRPr>
                <a:solidFill>
                  <a:srgbClr val="006600"/>
                </a:solidFill>
                <a:latin typeface="Georgia" pitchFamily="18" charset="0"/>
              </a:defRPr>
            </a:lvl7pPr>
            <a:lvl8pPr marL="3429000" indent="-228600" algn="ctr" eaLnBrk="0" fontAlgn="base" hangingPunct="0">
              <a:lnSpc>
                <a:spcPct val="80000"/>
              </a:lnSpc>
              <a:spcBef>
                <a:spcPct val="50000"/>
              </a:spcBef>
              <a:spcAft>
                <a:spcPct val="0"/>
              </a:spcAft>
              <a:defRPr>
                <a:solidFill>
                  <a:srgbClr val="006600"/>
                </a:solidFill>
                <a:latin typeface="Georgia" pitchFamily="18" charset="0"/>
              </a:defRPr>
            </a:lvl8pPr>
            <a:lvl9pPr marL="3886200" indent="-228600" algn="ctr" eaLnBrk="0" fontAlgn="base" hangingPunct="0">
              <a:lnSpc>
                <a:spcPct val="80000"/>
              </a:lnSpc>
              <a:spcBef>
                <a:spcPct val="50000"/>
              </a:spcBef>
              <a:spcAft>
                <a:spcPct val="0"/>
              </a:spcAft>
              <a:defRPr>
                <a:solidFill>
                  <a:srgbClr val="006600"/>
                </a:solidFill>
                <a:latin typeface="Georgia" pitchFamily="18" charset="0"/>
              </a:defRPr>
            </a:lvl9pPr>
          </a:lstStyle>
          <a:p>
            <a:pPr algn="l" eaLnBrk="1" hangingPunct="1">
              <a:lnSpc>
                <a:spcPct val="85000"/>
              </a:lnSpc>
              <a:spcBef>
                <a:spcPct val="100000"/>
              </a:spcBef>
              <a:buFontTx/>
              <a:buChar char="•"/>
            </a:pPr>
            <a:r>
              <a:rPr lang="en-US" sz="2200" dirty="0">
                <a:solidFill>
                  <a:srgbClr val="8F5122"/>
                </a:solidFill>
              </a:rPr>
              <a:t> </a:t>
            </a:r>
            <a:r>
              <a:rPr lang="en-US" sz="2400" dirty="0">
                <a:solidFill>
                  <a:srgbClr val="8F5122"/>
                </a:solidFill>
              </a:rPr>
              <a:t>Primarily deer</a:t>
            </a:r>
          </a:p>
          <a:p>
            <a:pPr algn="l" eaLnBrk="1" hangingPunct="1">
              <a:lnSpc>
                <a:spcPct val="85000"/>
              </a:lnSpc>
              <a:spcBef>
                <a:spcPct val="100000"/>
              </a:spcBef>
              <a:buFontTx/>
              <a:buChar char="•"/>
            </a:pPr>
            <a:r>
              <a:rPr lang="en-US" sz="2400" dirty="0">
                <a:solidFill>
                  <a:srgbClr val="8F5122"/>
                </a:solidFill>
              </a:rPr>
              <a:t> GADNR does not provide removal services</a:t>
            </a:r>
          </a:p>
          <a:p>
            <a:pPr eaLnBrk="1" hangingPunct="1">
              <a:lnSpc>
                <a:spcPct val="85000"/>
              </a:lnSpc>
              <a:spcBef>
                <a:spcPct val="100000"/>
              </a:spcBef>
              <a:buFontTx/>
              <a:buChar char="•"/>
            </a:pPr>
            <a:r>
              <a:rPr lang="en-US" sz="2400" dirty="0">
                <a:solidFill>
                  <a:srgbClr val="8F5122"/>
                </a:solidFill>
              </a:rPr>
              <a:t> Enables airport to take care of own nuisance issues</a:t>
            </a:r>
          </a:p>
          <a:p>
            <a:pPr eaLnBrk="1" hangingPunct="1">
              <a:lnSpc>
                <a:spcPct val="85000"/>
              </a:lnSpc>
              <a:spcBef>
                <a:spcPct val="100000"/>
              </a:spcBef>
              <a:buFontTx/>
              <a:buChar char="•"/>
            </a:pPr>
            <a:r>
              <a:rPr lang="en-US" sz="2400" dirty="0">
                <a:solidFill>
                  <a:srgbClr val="8F5122"/>
                </a:solidFill>
              </a:rPr>
              <a:t> Do not issue permits for migratory birds </a:t>
            </a:r>
          </a:p>
        </p:txBody>
      </p:sp>
    </p:spTree>
    <p:extLst>
      <p:ext uri="{BB962C8B-B14F-4D97-AF65-F5344CB8AC3E}">
        <p14:creationId xmlns:p14="http://schemas.microsoft.com/office/powerpoint/2010/main" val="23083317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0CDB6A1-7DB4-6C42-8F4E-A5183B230D87}"/>
              </a:ext>
            </a:extLst>
          </p:cNvPr>
          <p:cNvSpPr>
            <a:spLocks noGrp="1"/>
          </p:cNvSpPr>
          <p:nvPr>
            <p:ph type="title"/>
          </p:nvPr>
        </p:nvSpPr>
        <p:spPr/>
        <p:txBody>
          <a:bodyPr/>
          <a:lstStyle/>
          <a:p>
            <a:r>
              <a:rPr lang="en-US" dirty="0"/>
              <a:t>Protocol</a:t>
            </a:r>
          </a:p>
        </p:txBody>
      </p:sp>
      <p:sp>
        <p:nvSpPr>
          <p:cNvPr id="6" name="Rectangle 2057"/>
          <p:cNvSpPr txBox="1">
            <a:spLocks noChangeArrowheads="1"/>
          </p:cNvSpPr>
          <p:nvPr/>
        </p:nvSpPr>
        <p:spPr>
          <a:xfrm>
            <a:off x="208471" y="1341407"/>
            <a:ext cx="11790871" cy="5283680"/>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marL="0" marR="0" indent="0">
              <a:spcBef>
                <a:spcPts val="0"/>
              </a:spcBef>
              <a:spcAft>
                <a:spcPts val="0"/>
              </a:spcAft>
              <a:buNone/>
            </a:pPr>
            <a:r>
              <a:rPr lang="en-US" sz="2000" dirty="0">
                <a:effectLst/>
                <a:latin typeface="Arial" panose="020B0604020202020204" pitchFamily="34" charset="0"/>
                <a:ea typeface="Times New Roman" panose="02020603050405020304" pitchFamily="18" charset="0"/>
              </a:rPr>
              <a:t> </a:t>
            </a:r>
            <a:endParaRPr lang="en-US" sz="2000" dirty="0">
              <a:effectLst/>
              <a:latin typeface="Times New Roman" panose="02020603050405020304" pitchFamily="18" charset="0"/>
              <a:ea typeface="Times New Roman" panose="02020603050405020304" pitchFamily="18" charset="0"/>
            </a:endParaRPr>
          </a:p>
          <a:p>
            <a:pPr marL="0" marR="0" lvl="0" indent="0">
              <a:spcBef>
                <a:spcPts val="0"/>
              </a:spcBef>
              <a:spcAft>
                <a:spcPts val="0"/>
              </a:spcAft>
              <a:buNone/>
              <a:tabLst>
                <a:tab pos="457200" algn="l"/>
              </a:tabLst>
            </a:pPr>
            <a:r>
              <a:rPr lang="en-US" sz="2400" dirty="0">
                <a:solidFill>
                  <a:schemeClr val="accent5"/>
                </a:solidFill>
                <a:effectLst/>
                <a:latin typeface="Arial" panose="020B0604020202020204" pitchFamily="34" charset="0"/>
                <a:ea typeface="Times New Roman" panose="02020603050405020304" pitchFamily="18" charset="0"/>
              </a:rPr>
              <a:t>Under authority of § 27-2-31(2), the department is authorized to issue wildlife control permits for the control of white-tailed deer on airport property for purposes of public safety.</a:t>
            </a:r>
            <a:endParaRPr lang="en-US" sz="2400" dirty="0">
              <a:solidFill>
                <a:schemeClr val="accent5"/>
              </a:solidFill>
              <a:latin typeface="Arial" panose="020B0604020202020204" pitchFamily="34" charset="0"/>
              <a:ea typeface="Times New Roman" panose="02020603050405020304" pitchFamily="18" charset="0"/>
            </a:endParaRPr>
          </a:p>
          <a:p>
            <a:pPr marL="342900" marR="0" lvl="0" indent="-342900">
              <a:spcBef>
                <a:spcPts val="0"/>
              </a:spcBef>
              <a:spcAft>
                <a:spcPts val="0"/>
              </a:spcAft>
              <a:buFont typeface="+mj-lt"/>
              <a:buAutoNum type="arabicPeriod"/>
              <a:tabLst>
                <a:tab pos="457200" algn="l"/>
              </a:tabLst>
            </a:pPr>
            <a:endParaRPr lang="en-US" sz="2400" dirty="0">
              <a:solidFill>
                <a:schemeClr val="accent5"/>
              </a:solidFill>
              <a:effectLst/>
              <a:latin typeface="Times New Roman" panose="02020603050405020304" pitchFamily="18" charset="0"/>
              <a:ea typeface="Times New Roman" panose="02020603050405020304" pitchFamily="18" charset="0"/>
            </a:endParaRPr>
          </a:p>
          <a:p>
            <a:pPr marL="0" marR="0" lvl="0" indent="0">
              <a:spcBef>
                <a:spcPts val="0"/>
              </a:spcBef>
              <a:spcAft>
                <a:spcPts val="0"/>
              </a:spcAft>
              <a:buNone/>
              <a:tabLst>
                <a:tab pos="457200" algn="l"/>
              </a:tabLst>
            </a:pPr>
            <a:r>
              <a:rPr lang="en-US" sz="2400" dirty="0">
                <a:solidFill>
                  <a:schemeClr val="accent5"/>
                </a:solidFill>
                <a:effectLst/>
                <a:latin typeface="Arial" panose="020B0604020202020204" pitchFamily="34" charset="0"/>
                <a:ea typeface="Times New Roman" panose="02020603050405020304" pitchFamily="18" charset="0"/>
              </a:rPr>
              <a:t>Airport authorities should submit a letter requesting a Nuisance Wildlife Control Permit, including a map of the boundaries of the airport and a list of up to three employees of the airport authority to serve as agents under the permit.</a:t>
            </a:r>
          </a:p>
          <a:p>
            <a:pPr marL="342900" marR="0" lvl="0" indent="-342900">
              <a:spcBef>
                <a:spcPts val="0"/>
              </a:spcBef>
              <a:spcAft>
                <a:spcPts val="0"/>
              </a:spcAft>
              <a:buFont typeface="+mj-lt"/>
              <a:buAutoNum type="arabicPeriod"/>
              <a:tabLst>
                <a:tab pos="457200" algn="l"/>
              </a:tabLst>
            </a:pPr>
            <a:endParaRPr lang="en-US" sz="2400" dirty="0">
              <a:solidFill>
                <a:schemeClr val="accent5"/>
              </a:solidFill>
              <a:effectLst/>
              <a:latin typeface="Times New Roman" panose="02020603050405020304" pitchFamily="18" charset="0"/>
              <a:ea typeface="Times New Roman" panose="02020603050405020304" pitchFamily="18" charset="0"/>
            </a:endParaRPr>
          </a:p>
          <a:p>
            <a:pPr marL="0" marR="0" lvl="0" indent="0">
              <a:spcBef>
                <a:spcPts val="0"/>
              </a:spcBef>
              <a:spcAft>
                <a:spcPts val="0"/>
              </a:spcAft>
              <a:buNone/>
              <a:tabLst>
                <a:tab pos="457200" algn="l"/>
              </a:tabLst>
            </a:pPr>
            <a:r>
              <a:rPr lang="en-US" sz="2400" dirty="0">
                <a:solidFill>
                  <a:schemeClr val="accent5"/>
                </a:solidFill>
                <a:effectLst/>
                <a:latin typeface="Arial" panose="020B0604020202020204" pitchFamily="34" charset="0"/>
                <a:ea typeface="Times New Roman" panose="02020603050405020304" pitchFamily="18" charset="0"/>
              </a:rPr>
              <a:t>Regional supervisors should issue a letter authorizing the removal of deer with the following standard conditions.</a:t>
            </a:r>
          </a:p>
          <a:p>
            <a:pPr marL="0" marR="0" lvl="0" indent="0">
              <a:spcBef>
                <a:spcPts val="0"/>
              </a:spcBef>
              <a:spcAft>
                <a:spcPts val="0"/>
              </a:spcAft>
              <a:buNone/>
              <a:tabLst>
                <a:tab pos="457200" algn="l"/>
              </a:tabLst>
            </a:pPr>
            <a:endParaRPr lang="en-US" sz="2400" dirty="0">
              <a:solidFill>
                <a:schemeClr val="accent5"/>
              </a:solidFill>
              <a:effectLst/>
              <a:latin typeface="Times New Roman" panose="02020603050405020304" pitchFamily="18" charset="0"/>
              <a:ea typeface="Times New Roman" panose="02020603050405020304" pitchFamily="18" charset="0"/>
            </a:endParaRPr>
          </a:p>
          <a:p>
            <a:pPr marL="0" marR="0" lvl="0" indent="0">
              <a:spcBef>
                <a:spcPts val="0"/>
              </a:spcBef>
              <a:spcAft>
                <a:spcPts val="0"/>
              </a:spcAft>
              <a:buNone/>
              <a:tabLst>
                <a:tab pos="457200" algn="l"/>
              </a:tabLst>
            </a:pPr>
            <a:r>
              <a:rPr lang="en-US" sz="2400" dirty="0">
                <a:solidFill>
                  <a:schemeClr val="accent5"/>
                </a:solidFill>
                <a:effectLst/>
                <a:latin typeface="Arial" panose="020B0604020202020204" pitchFamily="34" charset="0"/>
                <a:ea typeface="Times New Roman" panose="02020603050405020304" pitchFamily="18" charset="0"/>
              </a:rPr>
              <a:t>Authorization letters will be effective for the following one (1) calendar year, and should state an expiration date in the letter</a:t>
            </a:r>
            <a:r>
              <a:rPr lang="en-US" sz="2400" dirty="0">
                <a:solidFill>
                  <a:schemeClr val="accent6"/>
                </a:solidFill>
                <a:effectLst/>
                <a:latin typeface="Arial" panose="020B0604020202020204" pitchFamily="34" charset="0"/>
                <a:ea typeface="Times New Roman" panose="02020603050405020304" pitchFamily="18" charset="0"/>
              </a:rPr>
              <a:t>.</a:t>
            </a:r>
            <a:endParaRPr lang="en-US" sz="2400" dirty="0">
              <a:solidFill>
                <a:schemeClr val="accent6"/>
              </a:solidFill>
              <a:effectLst/>
              <a:latin typeface="Times New Roman" panose="02020603050405020304" pitchFamily="18" charset="0"/>
              <a:ea typeface="Times New Roman" panose="02020603050405020304" pitchFamily="18" charset="0"/>
            </a:endParaRPr>
          </a:p>
          <a:p>
            <a:pPr marL="0" marR="0" lvl="0" indent="0">
              <a:spcBef>
                <a:spcPts val="0"/>
              </a:spcBef>
              <a:spcAft>
                <a:spcPts val="0"/>
              </a:spcAft>
              <a:buNone/>
              <a:tabLst>
                <a:tab pos="457200" algn="l"/>
              </a:tabLst>
            </a:pPr>
            <a:endParaRPr lang="en-US" sz="2000" dirty="0">
              <a:solidFill>
                <a:schemeClr val="accent6"/>
              </a:solidFill>
              <a:effectLst/>
              <a:latin typeface="Times New Roman" panose="02020603050405020304" pitchFamily="18" charset="0"/>
              <a:ea typeface="Times New Roman" panose="02020603050405020304" pitchFamily="18" charset="0"/>
            </a:endParaRPr>
          </a:p>
          <a:p>
            <a:pPr marL="0" indent="0">
              <a:buNone/>
            </a:pPr>
            <a:r>
              <a:rPr lang="en-US" sz="2000" dirty="0">
                <a:solidFill>
                  <a:srgbClr val="8F5122"/>
                </a:solidFill>
                <a:latin typeface="Georgia" pitchFamily="18" charset="0"/>
              </a:rPr>
              <a:t>	</a:t>
            </a:r>
          </a:p>
          <a:p>
            <a:pPr marL="231775" indent="-174625">
              <a:lnSpc>
                <a:spcPct val="130000"/>
              </a:lnSpc>
              <a:buFont typeface="Arial" pitchFamily="34" charset="0"/>
              <a:buChar char="•"/>
              <a:defRPr/>
            </a:pPr>
            <a:endParaRPr lang="en-US" sz="2400" dirty="0">
              <a:solidFill>
                <a:srgbClr val="8F5122"/>
              </a:solidFill>
              <a:latin typeface="Georgia" pitchFamily="18" charset="0"/>
            </a:endParaRPr>
          </a:p>
        </p:txBody>
      </p:sp>
    </p:spTree>
    <p:extLst>
      <p:ext uri="{BB962C8B-B14F-4D97-AF65-F5344CB8AC3E}">
        <p14:creationId xmlns:p14="http://schemas.microsoft.com/office/powerpoint/2010/main" val="39800241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1DE087C-4A66-8643-ADCB-21EDEFE21A4D}"/>
              </a:ext>
            </a:extLst>
          </p:cNvPr>
          <p:cNvSpPr>
            <a:spLocks noGrp="1"/>
          </p:cNvSpPr>
          <p:nvPr>
            <p:ph sz="half" idx="1"/>
          </p:nvPr>
        </p:nvSpPr>
        <p:spPr>
          <a:xfrm>
            <a:off x="277091" y="1479714"/>
            <a:ext cx="11398442" cy="5230368"/>
          </a:xfrm>
        </p:spPr>
        <p:txBody>
          <a:bodyPr>
            <a:normAutofit fontScale="92500" lnSpcReduction="10000"/>
          </a:bodyPr>
          <a:lstStyle/>
          <a:p>
            <a:pPr marL="342900" marR="0" lvl="0" indent="-342900">
              <a:spcBef>
                <a:spcPts val="0"/>
              </a:spcBef>
              <a:spcAft>
                <a:spcPts val="0"/>
              </a:spcAft>
              <a:buFont typeface="+mj-lt"/>
              <a:buAutoNum type="arabicPeriod"/>
              <a:tabLst>
                <a:tab pos="457200" algn="l"/>
              </a:tabLst>
            </a:pPr>
            <a:r>
              <a:rPr lang="en-US" sz="2600" dirty="0">
                <a:solidFill>
                  <a:schemeClr val="accent5"/>
                </a:solidFill>
                <a:effectLst/>
                <a:latin typeface="Arial" panose="020B0604020202020204" pitchFamily="34" charset="0"/>
                <a:ea typeface="Times New Roman" panose="02020603050405020304" pitchFamily="18" charset="0"/>
              </a:rPr>
              <a:t>Permittee and his/her agents must have a copy of the letter of authorization in their possession when deer removals are being conducted.  Only those individuals listed in the letter of authorization may conduct removal activities.  Such individuals must be employees of the airport authority.</a:t>
            </a:r>
          </a:p>
          <a:p>
            <a:pPr marL="342900" marR="0" lvl="0" indent="-342900">
              <a:spcBef>
                <a:spcPts val="0"/>
              </a:spcBef>
              <a:spcAft>
                <a:spcPts val="0"/>
              </a:spcAft>
              <a:buFont typeface="+mj-lt"/>
              <a:buAutoNum type="arabicPeriod"/>
              <a:tabLst>
                <a:tab pos="457200" algn="l"/>
              </a:tabLst>
            </a:pPr>
            <a:endParaRPr lang="en-US" sz="2600" dirty="0">
              <a:solidFill>
                <a:schemeClr val="accent5"/>
              </a:solidFill>
              <a:effectLst/>
              <a:latin typeface="Times New Roman" panose="02020603050405020304" pitchFamily="18" charset="0"/>
              <a:ea typeface="Times New Roman" panose="02020603050405020304" pitchFamily="18" charset="0"/>
            </a:endParaRPr>
          </a:p>
          <a:p>
            <a:pPr marL="342900" marR="0" lvl="0" indent="-342900">
              <a:spcBef>
                <a:spcPts val="0"/>
              </a:spcBef>
              <a:spcAft>
                <a:spcPts val="0"/>
              </a:spcAft>
              <a:buFont typeface="+mj-lt"/>
              <a:buAutoNum type="arabicPeriod"/>
            </a:pPr>
            <a:r>
              <a:rPr lang="en-US" sz="2600" dirty="0">
                <a:solidFill>
                  <a:schemeClr val="accent5"/>
                </a:solidFill>
                <a:effectLst/>
                <a:latin typeface="Arial" panose="020B0604020202020204" pitchFamily="34" charset="0"/>
                <a:ea typeface="Times New Roman" panose="02020603050405020304" pitchFamily="18" charset="0"/>
              </a:rPr>
              <a:t>Deer are to be lethally removed with the use of firearms.</a:t>
            </a:r>
          </a:p>
          <a:p>
            <a:pPr marL="342900" marR="0" lvl="0" indent="-342900">
              <a:spcBef>
                <a:spcPts val="0"/>
              </a:spcBef>
              <a:spcAft>
                <a:spcPts val="0"/>
              </a:spcAft>
              <a:buFont typeface="+mj-lt"/>
              <a:buAutoNum type="arabicPeriod"/>
            </a:pPr>
            <a:endParaRPr lang="en-US" sz="2600" dirty="0">
              <a:solidFill>
                <a:schemeClr val="accent5"/>
              </a:solidFill>
              <a:effectLst/>
              <a:latin typeface="Times New Roman" panose="02020603050405020304" pitchFamily="18" charset="0"/>
              <a:ea typeface="Times New Roman" panose="02020603050405020304" pitchFamily="18" charset="0"/>
            </a:endParaRPr>
          </a:p>
          <a:p>
            <a:pPr marL="342900" marR="0" lvl="0" indent="-342900">
              <a:spcBef>
                <a:spcPts val="0"/>
              </a:spcBef>
              <a:spcAft>
                <a:spcPts val="0"/>
              </a:spcAft>
              <a:buFont typeface="+mj-lt"/>
              <a:buAutoNum type="arabicPeriod"/>
              <a:tabLst>
                <a:tab pos="-1600200" algn="l"/>
              </a:tabLst>
            </a:pPr>
            <a:r>
              <a:rPr lang="en-US" sz="2600" dirty="0">
                <a:solidFill>
                  <a:schemeClr val="accent5"/>
                </a:solidFill>
                <a:effectLst/>
                <a:latin typeface="Arial" panose="020B0604020202020204" pitchFamily="34" charset="0"/>
                <a:ea typeface="Times New Roman" panose="02020603050405020304" pitchFamily="18" charset="0"/>
              </a:rPr>
              <a:t>Any firearm legal for deer hunting as listed in the current hunting regulations may be used.  The use of vehicles and lights, and shooting hours are not restricted.  The removal of deer is </a:t>
            </a:r>
            <a:r>
              <a:rPr lang="en-US" sz="2600" b="1" dirty="0">
                <a:solidFill>
                  <a:schemeClr val="accent5"/>
                </a:solidFill>
                <a:effectLst/>
                <a:latin typeface="Arial" panose="020B0604020202020204" pitchFamily="34" charset="0"/>
                <a:ea typeface="Times New Roman" panose="02020603050405020304" pitchFamily="18" charset="0"/>
              </a:rPr>
              <a:t>not authorized during May, June, and July (except by approval of Game Management Section regional supervisor)</a:t>
            </a:r>
            <a:r>
              <a:rPr lang="en-US" sz="2600" dirty="0">
                <a:solidFill>
                  <a:schemeClr val="accent5"/>
                </a:solidFill>
                <a:effectLst/>
                <a:latin typeface="Arial" panose="020B0604020202020204" pitchFamily="34" charset="0"/>
                <a:ea typeface="Times New Roman" panose="02020603050405020304" pitchFamily="18" charset="0"/>
              </a:rPr>
              <a:t>.</a:t>
            </a:r>
          </a:p>
          <a:p>
            <a:pPr marL="342900" marR="0" lvl="0" indent="-342900">
              <a:spcBef>
                <a:spcPts val="0"/>
              </a:spcBef>
              <a:spcAft>
                <a:spcPts val="0"/>
              </a:spcAft>
              <a:buFont typeface="+mj-lt"/>
              <a:buAutoNum type="arabicPeriod"/>
              <a:tabLst>
                <a:tab pos="-1600200" algn="l"/>
              </a:tabLst>
            </a:pPr>
            <a:endParaRPr lang="en-US" sz="2600" dirty="0">
              <a:solidFill>
                <a:schemeClr val="accent5"/>
              </a:solidFill>
              <a:effectLst/>
              <a:latin typeface="Times New Roman" panose="02020603050405020304" pitchFamily="18" charset="0"/>
              <a:ea typeface="Times New Roman" panose="02020603050405020304" pitchFamily="18" charset="0"/>
            </a:endParaRPr>
          </a:p>
          <a:p>
            <a:pPr marL="342900" marR="0" lvl="0" indent="-342900">
              <a:spcBef>
                <a:spcPts val="0"/>
              </a:spcBef>
              <a:spcAft>
                <a:spcPts val="0"/>
              </a:spcAft>
              <a:buFont typeface="+mj-lt"/>
              <a:buAutoNum type="arabicPeriod"/>
            </a:pPr>
            <a:r>
              <a:rPr lang="en-US" sz="2600" dirty="0">
                <a:solidFill>
                  <a:schemeClr val="accent5"/>
                </a:solidFill>
                <a:effectLst/>
                <a:latin typeface="Arial" panose="020B0604020202020204" pitchFamily="34" charset="0"/>
                <a:ea typeface="Times New Roman" panose="02020603050405020304" pitchFamily="18" charset="0"/>
              </a:rPr>
              <a:t>Permittee must maintain complete records of all deer removed, number and sex.  These records must be kept by permittee and be available for inspection by DNR upon </a:t>
            </a:r>
            <a:r>
              <a:rPr lang="en-US" sz="2800" dirty="0">
                <a:solidFill>
                  <a:schemeClr val="accent5"/>
                </a:solidFill>
                <a:effectLst/>
                <a:latin typeface="Arial" panose="020B0604020202020204" pitchFamily="34" charset="0"/>
                <a:ea typeface="Times New Roman" panose="02020603050405020304" pitchFamily="18" charset="0"/>
              </a:rPr>
              <a:t>request.  Upon expiration of this permit, a summary of the number and sex of deer removed must be mailed to the address on the letter of authorization.</a:t>
            </a:r>
            <a:endParaRPr lang="en-US" sz="3200" dirty="0">
              <a:solidFill>
                <a:schemeClr val="accent5"/>
              </a:solidFill>
              <a:effectLst/>
              <a:latin typeface="Times New Roman" panose="02020603050405020304" pitchFamily="18" charset="0"/>
              <a:ea typeface="Times New Roman" panose="02020603050405020304" pitchFamily="18" charset="0"/>
            </a:endParaRPr>
          </a:p>
        </p:txBody>
      </p:sp>
      <p:sp>
        <p:nvSpPr>
          <p:cNvPr id="4" name="Title 3">
            <a:extLst>
              <a:ext uri="{FF2B5EF4-FFF2-40B4-BE49-F238E27FC236}">
                <a16:creationId xmlns:a16="http://schemas.microsoft.com/office/drawing/2014/main" id="{669657E9-F2AD-864C-BACF-1FADCF73572F}"/>
              </a:ext>
            </a:extLst>
          </p:cNvPr>
          <p:cNvSpPr>
            <a:spLocks noGrp="1"/>
          </p:cNvSpPr>
          <p:nvPr>
            <p:ph type="title"/>
          </p:nvPr>
        </p:nvSpPr>
        <p:spPr/>
        <p:txBody>
          <a:bodyPr/>
          <a:lstStyle/>
          <a:p>
            <a:r>
              <a:rPr lang="en-US" dirty="0"/>
              <a:t>Standard Conditions</a:t>
            </a:r>
          </a:p>
        </p:txBody>
      </p:sp>
    </p:spTree>
    <p:extLst>
      <p:ext uri="{BB962C8B-B14F-4D97-AF65-F5344CB8AC3E}">
        <p14:creationId xmlns:p14="http://schemas.microsoft.com/office/powerpoint/2010/main" val="35635413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CD703C9-3BB1-4EB4-8772-84918C8E5C18}"/>
              </a:ext>
            </a:extLst>
          </p:cNvPr>
          <p:cNvSpPr>
            <a:spLocks noGrp="1"/>
          </p:cNvSpPr>
          <p:nvPr>
            <p:ph sz="half" idx="1"/>
          </p:nvPr>
        </p:nvSpPr>
        <p:spPr>
          <a:xfrm>
            <a:off x="397933" y="1261533"/>
            <a:ext cx="10843315" cy="5614755"/>
          </a:xfrm>
        </p:spPr>
        <p:txBody>
          <a:bodyPr/>
          <a:lstStyle/>
          <a:p>
            <a:pPr marL="0" marR="0" lvl="0" indent="0" algn="l" defTabSz="914400" rtl="0" eaLnBrk="1" fontAlgn="auto" latinLnBrk="0" hangingPunct="1">
              <a:lnSpc>
                <a:spcPct val="90000"/>
              </a:lnSpc>
              <a:spcBef>
                <a:spcPts val="0"/>
              </a:spcBef>
              <a:spcAft>
                <a:spcPts val="0"/>
              </a:spcAft>
              <a:buClrTx/>
              <a:buSzTx/>
              <a:buNone/>
              <a:tabLst>
                <a:tab pos="-1600200" algn="l"/>
              </a:tabLst>
              <a:defRPr/>
            </a:pPr>
            <a:r>
              <a:rPr kumimoji="0" lang="en-US" sz="2200" b="0" i="0" u="none" strike="noStrike" kern="1200" cap="none" spc="0" normalizeH="0" baseline="0" noProof="0" dirty="0">
                <a:ln>
                  <a:noFill/>
                </a:ln>
                <a:solidFill>
                  <a:schemeClr val="accent5"/>
                </a:solidFill>
                <a:effectLst/>
                <a:uLnTx/>
                <a:uFillTx/>
                <a:latin typeface="Arial" panose="020B0604020202020204" pitchFamily="34" charset="0"/>
                <a:ea typeface="Times New Roman" panose="02020603050405020304" pitchFamily="18" charset="0"/>
                <a:cs typeface="+mn-cs"/>
              </a:rPr>
              <a:t>5. Deer carcasses must be transmitted to a family (household) with income below the 	    federal poverty level; to disabled or senior citizens; or transmitted to a civic group,                                	    public agency, or charitable group for distribution to families with income below the 	    federal poverty level or disabled or senior citizens or given to a local correctional 	    facility.  Spoiled deer must be disposed of using standard sanitary procedures.</a:t>
            </a:r>
          </a:p>
          <a:p>
            <a:pPr marL="0" marR="0" lvl="0" indent="0" algn="l" defTabSz="914400" rtl="0" eaLnBrk="1" fontAlgn="auto" latinLnBrk="0" hangingPunct="1">
              <a:lnSpc>
                <a:spcPct val="90000"/>
              </a:lnSpc>
              <a:spcBef>
                <a:spcPts val="0"/>
              </a:spcBef>
              <a:spcAft>
                <a:spcPts val="0"/>
              </a:spcAft>
              <a:buClrTx/>
              <a:buSzTx/>
              <a:buNone/>
              <a:tabLst>
                <a:tab pos="-1600200" algn="l"/>
              </a:tabLst>
              <a:defRPr/>
            </a:pPr>
            <a:endParaRPr kumimoji="0" lang="en-US" sz="2200" b="0" i="0" u="none" strike="noStrike" kern="1200" cap="none" spc="0" normalizeH="0" baseline="0" noProof="0" dirty="0">
              <a:ln>
                <a:noFill/>
              </a:ln>
              <a:solidFill>
                <a:schemeClr val="accent5"/>
              </a:solidFill>
              <a:effectLst/>
              <a:uLnTx/>
              <a:uFillTx/>
              <a:latin typeface="Times New Roman" panose="02020603050405020304" pitchFamily="18" charset="0"/>
              <a:ea typeface="Times New Roman" panose="02020603050405020304" pitchFamily="18" charset="0"/>
              <a:cs typeface="+mn-cs"/>
            </a:endParaRPr>
          </a:p>
          <a:p>
            <a:pPr marL="0" marR="0" lvl="0" indent="0" algn="l" defTabSz="914400" rtl="0" eaLnBrk="1" fontAlgn="auto" latinLnBrk="0" hangingPunct="1">
              <a:lnSpc>
                <a:spcPct val="90000"/>
              </a:lnSpc>
              <a:spcBef>
                <a:spcPts val="0"/>
              </a:spcBef>
              <a:spcAft>
                <a:spcPts val="0"/>
              </a:spcAft>
              <a:buClrTx/>
              <a:buSzTx/>
              <a:buNone/>
              <a:tabLst/>
              <a:defRPr/>
            </a:pPr>
            <a:r>
              <a:rPr kumimoji="0" lang="en-US" sz="2200" b="0" i="0" u="none" strike="noStrike" kern="1200" cap="none" spc="0" normalizeH="0" baseline="0" noProof="0" dirty="0">
                <a:ln>
                  <a:noFill/>
                </a:ln>
                <a:solidFill>
                  <a:schemeClr val="accent5"/>
                </a:solidFill>
                <a:effectLst/>
                <a:uLnTx/>
                <a:uFillTx/>
                <a:latin typeface="Arial" panose="020B0604020202020204" pitchFamily="34" charset="0"/>
                <a:ea typeface="Times New Roman" panose="02020603050405020304" pitchFamily="18" charset="0"/>
                <a:cs typeface="+mn-cs"/>
              </a:rPr>
              <a:t>6. This permit shall expire at midnight </a:t>
            </a:r>
            <a:r>
              <a:rPr kumimoji="0" lang="en-US" sz="2200" b="0" i="0" u="sng" strike="noStrike" kern="1200" cap="none" spc="0" normalizeH="0" baseline="0" noProof="0" dirty="0">
                <a:ln>
                  <a:noFill/>
                </a:ln>
                <a:solidFill>
                  <a:schemeClr val="accent5"/>
                </a:solidFill>
                <a:effectLst/>
                <a:uLnTx/>
                <a:uFillTx/>
                <a:latin typeface="Arial" panose="020B0604020202020204" pitchFamily="34" charset="0"/>
                <a:ea typeface="Times New Roman" panose="02020603050405020304" pitchFamily="18" charset="0"/>
                <a:cs typeface="+mn-cs"/>
              </a:rPr>
              <a:t>December 31</a:t>
            </a:r>
            <a:r>
              <a:rPr kumimoji="0" lang="en-US" sz="2200" b="0" i="0" u="sng" strike="noStrike" kern="1200" cap="none" spc="0" normalizeH="0" baseline="30000" noProof="0" dirty="0">
                <a:ln>
                  <a:noFill/>
                </a:ln>
                <a:solidFill>
                  <a:schemeClr val="accent5"/>
                </a:solidFill>
                <a:effectLst/>
                <a:uLnTx/>
                <a:uFillTx/>
                <a:latin typeface="Arial" panose="020B0604020202020204" pitchFamily="34" charset="0"/>
                <a:ea typeface="Times New Roman" panose="02020603050405020304" pitchFamily="18" charset="0"/>
                <a:cs typeface="+mn-cs"/>
              </a:rPr>
              <a:t>st</a:t>
            </a:r>
            <a:r>
              <a:rPr kumimoji="0" lang="en-US" sz="2200" b="0" i="0" u="sng" strike="noStrike" kern="1200" cap="none" spc="0" normalizeH="0" baseline="0" noProof="0" dirty="0">
                <a:ln>
                  <a:noFill/>
                </a:ln>
                <a:solidFill>
                  <a:schemeClr val="accent5"/>
                </a:solidFill>
                <a:effectLst/>
                <a:uLnTx/>
                <a:uFillTx/>
                <a:latin typeface="Arial" panose="020B0604020202020204" pitchFamily="34" charset="0"/>
                <a:ea typeface="Times New Roman" panose="02020603050405020304" pitchFamily="18" charset="0"/>
                <a:cs typeface="+mn-cs"/>
              </a:rPr>
              <a:t> </a:t>
            </a:r>
            <a:r>
              <a:rPr kumimoji="0" lang="en-US" sz="2200" b="0" i="0" u="none" strike="noStrike" kern="1200" cap="none" spc="0" normalizeH="0" baseline="0" noProof="0" dirty="0">
                <a:ln>
                  <a:noFill/>
                </a:ln>
                <a:solidFill>
                  <a:schemeClr val="accent5"/>
                </a:solidFill>
                <a:effectLst/>
                <a:uLnTx/>
                <a:uFillTx/>
                <a:latin typeface="Arial" panose="020B0604020202020204" pitchFamily="34" charset="0"/>
                <a:ea typeface="Times New Roman" panose="02020603050405020304" pitchFamily="18" charset="0"/>
                <a:cs typeface="+mn-cs"/>
              </a:rPr>
              <a:t>of the current calendar year.</a:t>
            </a:r>
          </a:p>
          <a:p>
            <a:pPr marL="0" marR="0" lvl="0" indent="0" algn="l" defTabSz="914400" rtl="0" eaLnBrk="1" fontAlgn="auto" latinLnBrk="0" hangingPunct="1">
              <a:lnSpc>
                <a:spcPct val="90000"/>
              </a:lnSpc>
              <a:spcBef>
                <a:spcPts val="0"/>
              </a:spcBef>
              <a:spcAft>
                <a:spcPts val="0"/>
              </a:spcAft>
              <a:buClrTx/>
              <a:buSzTx/>
              <a:buNone/>
              <a:tabLst/>
              <a:defRPr/>
            </a:pPr>
            <a:endParaRPr kumimoji="0" lang="en-US" sz="2200" b="0" i="0" u="none" strike="noStrike" kern="1200" cap="none" spc="0" normalizeH="0" baseline="0" noProof="0" dirty="0">
              <a:ln>
                <a:noFill/>
              </a:ln>
              <a:solidFill>
                <a:schemeClr val="accent5"/>
              </a:solidFill>
              <a:effectLst/>
              <a:uLnTx/>
              <a:uFillTx/>
              <a:latin typeface="Times New Roman" panose="02020603050405020304" pitchFamily="18" charset="0"/>
              <a:ea typeface="Times New Roman" panose="02020603050405020304" pitchFamily="18" charset="0"/>
              <a:cs typeface="+mn-cs"/>
            </a:endParaRPr>
          </a:p>
          <a:p>
            <a:pPr marL="0" marR="0" lvl="0" indent="0" algn="l" defTabSz="914400" rtl="0" eaLnBrk="1" fontAlgn="auto" latinLnBrk="0" hangingPunct="1">
              <a:lnSpc>
                <a:spcPct val="90000"/>
              </a:lnSpc>
              <a:spcBef>
                <a:spcPts val="0"/>
              </a:spcBef>
              <a:spcAft>
                <a:spcPts val="0"/>
              </a:spcAft>
              <a:buClrTx/>
              <a:buSzTx/>
              <a:buNone/>
              <a:tabLst/>
              <a:defRPr/>
            </a:pPr>
            <a:r>
              <a:rPr kumimoji="0" lang="en-US" sz="2200" b="0" i="0" u="none" strike="noStrike" kern="1200" cap="none" spc="0" normalizeH="0" baseline="0" noProof="0" dirty="0">
                <a:ln>
                  <a:noFill/>
                </a:ln>
                <a:solidFill>
                  <a:schemeClr val="accent5"/>
                </a:solidFill>
                <a:effectLst/>
                <a:uLnTx/>
                <a:uFillTx/>
                <a:latin typeface="Arial" panose="020B0604020202020204" pitchFamily="34" charset="0"/>
                <a:ea typeface="Times New Roman" panose="02020603050405020304" pitchFamily="18" charset="0"/>
                <a:cs typeface="+mn-cs"/>
              </a:rPr>
              <a:t>7. In no event shall attempts to locate or shoot deer from a public road be authorized.</a:t>
            </a:r>
          </a:p>
          <a:p>
            <a:pPr marL="0" marR="0" lvl="0" indent="0" algn="l" defTabSz="914400" rtl="0" eaLnBrk="1" fontAlgn="auto" latinLnBrk="0" hangingPunct="1">
              <a:lnSpc>
                <a:spcPct val="90000"/>
              </a:lnSpc>
              <a:spcBef>
                <a:spcPts val="0"/>
              </a:spcBef>
              <a:spcAft>
                <a:spcPts val="0"/>
              </a:spcAft>
              <a:buClrTx/>
              <a:buSzTx/>
              <a:buNone/>
              <a:tabLst/>
              <a:defRPr/>
            </a:pPr>
            <a:endParaRPr kumimoji="0" lang="en-US" sz="2200" b="0" i="0" u="none" strike="noStrike" kern="1200" cap="none" spc="0" normalizeH="0" baseline="0" noProof="0" dirty="0">
              <a:ln>
                <a:noFill/>
              </a:ln>
              <a:solidFill>
                <a:schemeClr val="accent5"/>
              </a:solidFill>
              <a:effectLst/>
              <a:uLnTx/>
              <a:uFillTx/>
              <a:latin typeface="Times New Roman" panose="02020603050405020304" pitchFamily="18" charset="0"/>
              <a:ea typeface="Times New Roman" panose="02020603050405020304" pitchFamily="18" charset="0"/>
              <a:cs typeface="+mn-cs"/>
            </a:endParaRPr>
          </a:p>
          <a:p>
            <a:pPr marL="0" marR="0" lvl="0" indent="0" algn="l" defTabSz="914400" rtl="0" eaLnBrk="1" fontAlgn="auto" latinLnBrk="0" hangingPunct="1">
              <a:lnSpc>
                <a:spcPct val="90000"/>
              </a:lnSpc>
              <a:spcBef>
                <a:spcPts val="0"/>
              </a:spcBef>
              <a:spcAft>
                <a:spcPts val="0"/>
              </a:spcAft>
              <a:buClrTx/>
              <a:buSzTx/>
              <a:buNone/>
              <a:tabLst>
                <a:tab pos="-1600200" algn="l"/>
              </a:tabLst>
              <a:defRPr/>
            </a:pPr>
            <a:r>
              <a:rPr kumimoji="0" lang="en-US" sz="2200" b="0" i="0" u="none" strike="noStrike" kern="1200" cap="none" spc="0" normalizeH="0" baseline="0" noProof="0" dirty="0">
                <a:ln>
                  <a:noFill/>
                </a:ln>
                <a:solidFill>
                  <a:schemeClr val="accent5"/>
                </a:solidFill>
                <a:effectLst/>
                <a:uLnTx/>
                <a:uFillTx/>
                <a:latin typeface="Arial" panose="020B0604020202020204" pitchFamily="34" charset="0"/>
                <a:ea typeface="Times New Roman" panose="02020603050405020304" pitchFamily="18" charset="0"/>
                <a:cs typeface="+mn-cs"/>
              </a:rPr>
              <a:t>8. Violation of any terms and conditions of this permit shall invalidate said permit, and                 	    deer killed under authority of said permit may be considered taken in violation of  	    §27-2-31.</a:t>
            </a:r>
          </a:p>
          <a:p>
            <a:pPr marL="0" marR="0" lvl="0" indent="0" algn="l" defTabSz="914400" rtl="0" eaLnBrk="1" fontAlgn="auto" latinLnBrk="0" hangingPunct="1">
              <a:lnSpc>
                <a:spcPct val="90000"/>
              </a:lnSpc>
              <a:spcBef>
                <a:spcPts val="0"/>
              </a:spcBef>
              <a:spcAft>
                <a:spcPts val="0"/>
              </a:spcAft>
              <a:buClrTx/>
              <a:buSzTx/>
              <a:buNone/>
              <a:tabLst>
                <a:tab pos="-1600200" algn="l"/>
              </a:tabLst>
              <a:defRPr/>
            </a:pPr>
            <a:endParaRPr kumimoji="0" lang="en-US" sz="2200" b="0" i="0" u="none" strike="noStrike" kern="1200" cap="none" spc="0" normalizeH="0" baseline="0" noProof="0" dirty="0">
              <a:ln>
                <a:noFill/>
              </a:ln>
              <a:solidFill>
                <a:schemeClr val="accent5"/>
              </a:solidFill>
              <a:effectLst/>
              <a:uLnTx/>
              <a:uFillTx/>
              <a:latin typeface="Times New Roman" panose="02020603050405020304" pitchFamily="18" charset="0"/>
              <a:ea typeface="Times New Roman" panose="02020603050405020304" pitchFamily="18" charset="0"/>
              <a:cs typeface="+mn-cs"/>
            </a:endParaRPr>
          </a:p>
          <a:p>
            <a:pPr marL="0" marR="0" lvl="0" indent="0" algn="l" defTabSz="914400" rtl="0" eaLnBrk="1" fontAlgn="auto" latinLnBrk="0" hangingPunct="1">
              <a:lnSpc>
                <a:spcPct val="90000"/>
              </a:lnSpc>
              <a:spcBef>
                <a:spcPts val="0"/>
              </a:spcBef>
              <a:spcAft>
                <a:spcPts val="0"/>
              </a:spcAft>
              <a:buClrTx/>
              <a:buSzTx/>
              <a:buNone/>
              <a:tabLst/>
              <a:defRPr/>
            </a:pPr>
            <a:r>
              <a:rPr kumimoji="0" lang="en-US" sz="2200" b="0" i="0" u="none" strike="noStrike" kern="1200" cap="none" spc="0" normalizeH="0" baseline="0" noProof="0" dirty="0">
                <a:ln>
                  <a:noFill/>
                </a:ln>
                <a:solidFill>
                  <a:schemeClr val="accent5"/>
                </a:solidFill>
                <a:effectLst/>
                <a:uLnTx/>
                <a:uFillTx/>
                <a:latin typeface="Arial" panose="020B0604020202020204" pitchFamily="34" charset="0"/>
                <a:ea typeface="Times New Roman" panose="02020603050405020304" pitchFamily="18" charset="0"/>
                <a:cs typeface="+mn-cs"/>
              </a:rPr>
              <a:t>9. Control activities are limited to within the boundaries of the airport as designated on                                                   	the attached map</a:t>
            </a:r>
            <a:r>
              <a:rPr kumimoji="0" lang="en-US" sz="2000" b="0" i="0" u="none" strike="noStrike" kern="1200" cap="none" spc="0" normalizeH="0" baseline="0" noProof="0" dirty="0">
                <a:ln>
                  <a:noFill/>
                </a:ln>
                <a:solidFill>
                  <a:schemeClr val="accent5"/>
                </a:solidFill>
                <a:effectLst/>
                <a:uLnTx/>
                <a:uFillTx/>
                <a:latin typeface="Arial" panose="020B0604020202020204" pitchFamily="34" charset="0"/>
                <a:ea typeface="Times New Roman" panose="02020603050405020304" pitchFamily="18" charset="0"/>
                <a:cs typeface="+mn-cs"/>
              </a:rPr>
              <a:t>.</a:t>
            </a:r>
            <a:endParaRPr kumimoji="0" lang="en-US" sz="2200" b="0" i="0" u="none" strike="noStrike" kern="1200" cap="none" spc="0" normalizeH="0" baseline="0" noProof="0" dirty="0">
              <a:ln>
                <a:noFill/>
              </a:ln>
              <a:solidFill>
                <a:schemeClr val="accent5"/>
              </a:solidFill>
              <a:effectLst/>
              <a:uLnTx/>
              <a:uFillTx/>
              <a:latin typeface="Times New Roman" panose="02020603050405020304" pitchFamily="18" charset="0"/>
              <a:ea typeface="Times New Roman" panose="02020603050405020304" pitchFamily="18" charset="0"/>
              <a:cs typeface="+mn-cs"/>
            </a:endParaRPr>
          </a:p>
          <a:p>
            <a:pPr marL="457200" lvl="1" indent="0">
              <a:buNone/>
            </a:pPr>
            <a:endParaRPr lang="en-US" dirty="0">
              <a:solidFill>
                <a:schemeClr val="accent1"/>
              </a:solidFill>
              <a:latin typeface="Georgia" panose="02040502050405020303" pitchFamily="18" charset="0"/>
            </a:endParaRPr>
          </a:p>
          <a:p>
            <a:pPr marL="457200" lvl="1" indent="0">
              <a:buNone/>
            </a:pPr>
            <a:endParaRPr lang="en-US" dirty="0"/>
          </a:p>
        </p:txBody>
      </p:sp>
      <p:sp>
        <p:nvSpPr>
          <p:cNvPr id="4" name="Title 3">
            <a:extLst>
              <a:ext uri="{FF2B5EF4-FFF2-40B4-BE49-F238E27FC236}">
                <a16:creationId xmlns:a16="http://schemas.microsoft.com/office/drawing/2014/main" id="{D20F0A94-3F0B-4348-BE65-9435BA37F88A}"/>
              </a:ext>
            </a:extLst>
          </p:cNvPr>
          <p:cNvSpPr>
            <a:spLocks noGrp="1"/>
          </p:cNvSpPr>
          <p:nvPr>
            <p:ph type="title"/>
          </p:nvPr>
        </p:nvSpPr>
        <p:spPr/>
        <p:txBody>
          <a:bodyPr/>
          <a:lstStyle/>
          <a:p>
            <a:r>
              <a:rPr lang="en-US" dirty="0"/>
              <a:t>Standard conditions (cont.)</a:t>
            </a:r>
            <a:r>
              <a:rPr lang="en-US" dirty="0">
                <a:latin typeface="Georgia" panose="02040502050405020303" pitchFamily="18" charset="0"/>
              </a:rPr>
              <a:t>	</a:t>
            </a:r>
          </a:p>
        </p:txBody>
      </p:sp>
    </p:spTree>
    <p:extLst>
      <p:ext uri="{BB962C8B-B14F-4D97-AF65-F5344CB8AC3E}">
        <p14:creationId xmlns:p14="http://schemas.microsoft.com/office/powerpoint/2010/main" val="38758048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90EC0EA-95CE-D445-B8CB-1FE2947842A1}"/>
              </a:ext>
            </a:extLst>
          </p:cNvPr>
          <p:cNvSpPr>
            <a:spLocks noGrp="1"/>
          </p:cNvSpPr>
          <p:nvPr>
            <p:ph type="title"/>
          </p:nvPr>
        </p:nvSpPr>
        <p:spPr/>
        <p:txBody>
          <a:bodyPr/>
          <a:lstStyle/>
          <a:p>
            <a:r>
              <a:rPr lang="en-US" dirty="0"/>
              <a:t>Region Contacts</a:t>
            </a:r>
          </a:p>
        </p:txBody>
      </p:sp>
      <p:pic>
        <p:nvPicPr>
          <p:cNvPr id="1026" name="Picture 2" descr="Game Management County Map">
            <a:extLst>
              <a:ext uri="{FF2B5EF4-FFF2-40B4-BE49-F238E27FC236}">
                <a16:creationId xmlns:a16="http://schemas.microsoft.com/office/drawing/2014/main" id="{5189795C-25FD-46CA-942B-DCF53C1761B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39156" y="1226297"/>
            <a:ext cx="5308147" cy="5631703"/>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23" name="Table 22">
            <a:extLst>
              <a:ext uri="{FF2B5EF4-FFF2-40B4-BE49-F238E27FC236}">
                <a16:creationId xmlns:a16="http://schemas.microsoft.com/office/drawing/2014/main" id="{62FCAC94-C5C5-4CC0-B13B-63A7D98F35B2}"/>
              </a:ext>
            </a:extLst>
          </p:cNvPr>
          <p:cNvGraphicFramePr>
            <a:graphicFrameLocks noGrp="1"/>
          </p:cNvGraphicFramePr>
          <p:nvPr>
            <p:extLst>
              <p:ext uri="{D42A27DB-BD31-4B8C-83A1-F6EECF244321}">
                <p14:modId xmlns:p14="http://schemas.microsoft.com/office/powerpoint/2010/main" val="1344952154"/>
              </p:ext>
            </p:extLst>
          </p:nvPr>
        </p:nvGraphicFramePr>
        <p:xfrm>
          <a:off x="1462768" y="1813560"/>
          <a:ext cx="1540327" cy="1615440"/>
        </p:xfrm>
        <a:graphic>
          <a:graphicData uri="http://schemas.openxmlformats.org/drawingml/2006/table">
            <a:tbl>
              <a:tblPr/>
              <a:tblGrid>
                <a:gridCol w="1540327">
                  <a:extLst>
                    <a:ext uri="{9D8B030D-6E8A-4147-A177-3AD203B41FA5}">
                      <a16:colId xmlns:a16="http://schemas.microsoft.com/office/drawing/2014/main" val="3968058640"/>
                    </a:ext>
                  </a:extLst>
                </a:gridCol>
              </a:tblGrid>
              <a:tr h="1227908">
                <a:tc>
                  <a:txBody>
                    <a:bodyPr/>
                    <a:lstStyle/>
                    <a:p>
                      <a:r>
                        <a:rPr lang="en-US" sz="1600" b="0" u="sng" dirty="0">
                          <a:effectLst/>
                          <a:latin typeface="inherit"/>
                        </a:rPr>
                        <a:t>Region 1</a:t>
                      </a:r>
                    </a:p>
                    <a:p>
                      <a:r>
                        <a:rPr lang="en-US" sz="1600" dirty="0">
                          <a:effectLst/>
                          <a:latin typeface="trebuchet ms" panose="020B0603020202020204" pitchFamily="34" charset="0"/>
                        </a:rPr>
                        <a:t>706-295-6041</a:t>
                      </a:r>
                    </a:p>
                    <a:p>
                      <a:r>
                        <a:rPr lang="en-US" sz="1600" dirty="0">
                          <a:effectLst/>
                          <a:latin typeface="trebuchet ms" panose="020B0603020202020204" pitchFamily="34" charset="0"/>
                        </a:rPr>
                        <a:t>2650 Floyd Springs Road</a:t>
                      </a:r>
                      <a:br>
                        <a:rPr lang="en-US" sz="1600" dirty="0">
                          <a:effectLst/>
                          <a:latin typeface="trebuchet ms" panose="020B0603020202020204" pitchFamily="34" charset="0"/>
                        </a:rPr>
                      </a:br>
                      <a:r>
                        <a:rPr lang="en-US" sz="1600" dirty="0" err="1">
                          <a:effectLst/>
                          <a:latin typeface="trebuchet ms" panose="020B0603020202020204" pitchFamily="34" charset="0"/>
                        </a:rPr>
                        <a:t>Armuchee</a:t>
                      </a:r>
                      <a:r>
                        <a:rPr lang="en-US" sz="1600" dirty="0">
                          <a:effectLst/>
                          <a:latin typeface="trebuchet ms" panose="020B0603020202020204" pitchFamily="34" charset="0"/>
                        </a:rPr>
                        <a:t>, GA 30105</a:t>
                      </a:r>
                    </a:p>
                  </a:txBody>
                  <a:tcPr marL="76200" marR="76200" marT="76200" marB="76200" anchor="ctr">
                    <a:lnL>
                      <a:noFill/>
                    </a:lnL>
                    <a:lnR>
                      <a:noFill/>
                    </a:lnR>
                    <a:lnT>
                      <a:noFill/>
                    </a:lnT>
                    <a:lnB>
                      <a:noFill/>
                    </a:lnB>
                    <a:solidFill>
                      <a:srgbClr val="EED3BD"/>
                    </a:solidFill>
                  </a:tcPr>
                </a:tc>
                <a:extLst>
                  <a:ext uri="{0D108BD9-81ED-4DB2-BD59-A6C34878D82A}">
                    <a16:rowId xmlns:a16="http://schemas.microsoft.com/office/drawing/2014/main" val="751727156"/>
                  </a:ext>
                </a:extLst>
              </a:tr>
            </a:tbl>
          </a:graphicData>
        </a:graphic>
      </p:graphicFrame>
      <p:graphicFrame>
        <p:nvGraphicFramePr>
          <p:cNvPr id="24" name="Table 23">
            <a:extLst>
              <a:ext uri="{FF2B5EF4-FFF2-40B4-BE49-F238E27FC236}">
                <a16:creationId xmlns:a16="http://schemas.microsoft.com/office/drawing/2014/main" id="{66712710-E220-49A5-8A40-D210E0158B2C}"/>
              </a:ext>
            </a:extLst>
          </p:cNvPr>
          <p:cNvGraphicFramePr>
            <a:graphicFrameLocks noGrp="1"/>
          </p:cNvGraphicFramePr>
          <p:nvPr>
            <p:extLst>
              <p:ext uri="{D42A27DB-BD31-4B8C-83A1-F6EECF244321}">
                <p14:modId xmlns:p14="http://schemas.microsoft.com/office/powerpoint/2010/main" val="1244022704"/>
              </p:ext>
            </p:extLst>
          </p:nvPr>
        </p:nvGraphicFramePr>
        <p:xfrm>
          <a:off x="6498771" y="1226297"/>
          <a:ext cx="2596244" cy="1127760"/>
        </p:xfrm>
        <a:graphic>
          <a:graphicData uri="http://schemas.openxmlformats.org/drawingml/2006/table">
            <a:tbl>
              <a:tblPr/>
              <a:tblGrid>
                <a:gridCol w="2596244">
                  <a:extLst>
                    <a:ext uri="{9D8B030D-6E8A-4147-A177-3AD203B41FA5}">
                      <a16:colId xmlns:a16="http://schemas.microsoft.com/office/drawing/2014/main" val="4256858369"/>
                    </a:ext>
                  </a:extLst>
                </a:gridCol>
              </a:tblGrid>
              <a:tr h="0">
                <a:tc>
                  <a:txBody>
                    <a:bodyPr/>
                    <a:lstStyle/>
                    <a:p>
                      <a:r>
                        <a:rPr lang="en-US" sz="1600" b="0" u="sng" dirty="0">
                          <a:effectLst/>
                          <a:latin typeface="inherit"/>
                        </a:rPr>
                        <a:t>Region 2</a:t>
                      </a:r>
                    </a:p>
                    <a:p>
                      <a:r>
                        <a:rPr lang="en-US" sz="1600" dirty="0">
                          <a:effectLst/>
                          <a:latin typeface="trebuchet ms" panose="020B0603020202020204" pitchFamily="34" charset="0"/>
                        </a:rPr>
                        <a:t>770-535-5700</a:t>
                      </a:r>
                    </a:p>
                    <a:p>
                      <a:r>
                        <a:rPr lang="en-US" sz="1600" dirty="0">
                          <a:effectLst/>
                          <a:latin typeface="trebuchet ms" panose="020B0603020202020204" pitchFamily="34" charset="0"/>
                        </a:rPr>
                        <a:t>2150 Dawsonville Highway</a:t>
                      </a:r>
                      <a:br>
                        <a:rPr lang="en-US" sz="1600" dirty="0">
                          <a:effectLst/>
                          <a:latin typeface="trebuchet ms" panose="020B0603020202020204" pitchFamily="34" charset="0"/>
                        </a:rPr>
                      </a:br>
                      <a:r>
                        <a:rPr lang="en-US" sz="1600" dirty="0">
                          <a:effectLst/>
                          <a:latin typeface="trebuchet ms" panose="020B0603020202020204" pitchFamily="34" charset="0"/>
                        </a:rPr>
                        <a:t>Gainesville, GA 30501</a:t>
                      </a:r>
                    </a:p>
                  </a:txBody>
                  <a:tcPr marL="76200" marR="76200" marT="76200" marB="76200" anchor="ctr">
                    <a:lnL>
                      <a:noFill/>
                    </a:lnL>
                    <a:lnR>
                      <a:noFill/>
                    </a:lnR>
                    <a:lnT>
                      <a:noFill/>
                    </a:lnT>
                    <a:lnB>
                      <a:noFill/>
                    </a:lnB>
                    <a:solidFill>
                      <a:srgbClr val="F1E580"/>
                    </a:solidFill>
                  </a:tcPr>
                </a:tc>
                <a:extLst>
                  <a:ext uri="{0D108BD9-81ED-4DB2-BD59-A6C34878D82A}">
                    <a16:rowId xmlns:a16="http://schemas.microsoft.com/office/drawing/2014/main" val="3201718831"/>
                  </a:ext>
                </a:extLst>
              </a:tr>
            </a:tbl>
          </a:graphicData>
        </a:graphic>
      </p:graphicFrame>
      <p:graphicFrame>
        <p:nvGraphicFramePr>
          <p:cNvPr id="25" name="Table 24">
            <a:extLst>
              <a:ext uri="{FF2B5EF4-FFF2-40B4-BE49-F238E27FC236}">
                <a16:creationId xmlns:a16="http://schemas.microsoft.com/office/drawing/2014/main" id="{083D0CE0-07E2-4905-8D7C-A94FC9A0B58E}"/>
              </a:ext>
            </a:extLst>
          </p:cNvPr>
          <p:cNvGraphicFramePr>
            <a:graphicFrameLocks noGrp="1"/>
          </p:cNvGraphicFramePr>
          <p:nvPr>
            <p:extLst>
              <p:ext uri="{D42A27DB-BD31-4B8C-83A1-F6EECF244321}">
                <p14:modId xmlns:p14="http://schemas.microsoft.com/office/powerpoint/2010/main" val="1945275147"/>
              </p:ext>
            </p:extLst>
          </p:nvPr>
        </p:nvGraphicFramePr>
        <p:xfrm>
          <a:off x="7528151" y="2403896"/>
          <a:ext cx="2156733" cy="1127760"/>
        </p:xfrm>
        <a:graphic>
          <a:graphicData uri="http://schemas.openxmlformats.org/drawingml/2006/table">
            <a:tbl>
              <a:tblPr/>
              <a:tblGrid>
                <a:gridCol w="2156733">
                  <a:extLst>
                    <a:ext uri="{9D8B030D-6E8A-4147-A177-3AD203B41FA5}">
                      <a16:colId xmlns:a16="http://schemas.microsoft.com/office/drawing/2014/main" val="412529822"/>
                    </a:ext>
                  </a:extLst>
                </a:gridCol>
              </a:tblGrid>
              <a:tr h="875483">
                <a:tc>
                  <a:txBody>
                    <a:bodyPr/>
                    <a:lstStyle/>
                    <a:p>
                      <a:r>
                        <a:rPr lang="en-US" sz="1600" b="0" u="sng" dirty="0">
                          <a:effectLst/>
                          <a:latin typeface="inherit"/>
                        </a:rPr>
                        <a:t>Region 3</a:t>
                      </a:r>
                    </a:p>
                    <a:p>
                      <a:r>
                        <a:rPr lang="en-US" sz="1600" dirty="0">
                          <a:effectLst/>
                          <a:latin typeface="trebuchet ms" panose="020B0603020202020204" pitchFamily="34" charset="0"/>
                        </a:rPr>
                        <a:t>706-595-4222</a:t>
                      </a:r>
                    </a:p>
                    <a:p>
                      <a:r>
                        <a:rPr lang="en-US" sz="1600" dirty="0">
                          <a:effectLst/>
                          <a:latin typeface="trebuchet ms" panose="020B0603020202020204" pitchFamily="34" charset="0"/>
                        </a:rPr>
                        <a:t>142 Bob Kirk Road NW</a:t>
                      </a:r>
                      <a:br>
                        <a:rPr lang="en-US" sz="1600" dirty="0">
                          <a:effectLst/>
                          <a:latin typeface="trebuchet ms" panose="020B0603020202020204" pitchFamily="34" charset="0"/>
                        </a:rPr>
                      </a:br>
                      <a:r>
                        <a:rPr lang="en-US" sz="1600" dirty="0">
                          <a:effectLst/>
                          <a:latin typeface="trebuchet ms" panose="020B0603020202020204" pitchFamily="34" charset="0"/>
                        </a:rPr>
                        <a:t>Thomson, GA 30824</a:t>
                      </a:r>
                    </a:p>
                  </a:txBody>
                  <a:tcPr marL="76200" marR="76200" marT="76200" marB="76200" anchor="ctr">
                    <a:lnL>
                      <a:noFill/>
                    </a:lnL>
                    <a:lnR>
                      <a:noFill/>
                    </a:lnR>
                    <a:lnT>
                      <a:noFill/>
                    </a:lnT>
                    <a:lnB>
                      <a:noFill/>
                    </a:lnB>
                    <a:solidFill>
                      <a:srgbClr val="DDAFBC"/>
                    </a:solidFill>
                  </a:tcPr>
                </a:tc>
                <a:extLst>
                  <a:ext uri="{0D108BD9-81ED-4DB2-BD59-A6C34878D82A}">
                    <a16:rowId xmlns:a16="http://schemas.microsoft.com/office/drawing/2014/main" val="1393477467"/>
                  </a:ext>
                </a:extLst>
              </a:tr>
            </a:tbl>
          </a:graphicData>
        </a:graphic>
      </p:graphicFrame>
      <p:graphicFrame>
        <p:nvGraphicFramePr>
          <p:cNvPr id="26" name="Table 25">
            <a:extLst>
              <a:ext uri="{FF2B5EF4-FFF2-40B4-BE49-F238E27FC236}">
                <a16:creationId xmlns:a16="http://schemas.microsoft.com/office/drawing/2014/main" id="{F21E0CED-4BA6-4671-AA06-00E72AE2507A}"/>
              </a:ext>
            </a:extLst>
          </p:cNvPr>
          <p:cNvGraphicFramePr>
            <a:graphicFrameLocks noGrp="1"/>
          </p:cNvGraphicFramePr>
          <p:nvPr>
            <p:extLst>
              <p:ext uri="{D42A27DB-BD31-4B8C-83A1-F6EECF244321}">
                <p14:modId xmlns:p14="http://schemas.microsoft.com/office/powerpoint/2010/main" val="760860840"/>
              </p:ext>
            </p:extLst>
          </p:nvPr>
        </p:nvGraphicFramePr>
        <p:xfrm>
          <a:off x="8787494" y="3649552"/>
          <a:ext cx="2416629" cy="1127760"/>
        </p:xfrm>
        <a:graphic>
          <a:graphicData uri="http://schemas.openxmlformats.org/drawingml/2006/table">
            <a:tbl>
              <a:tblPr/>
              <a:tblGrid>
                <a:gridCol w="2416629">
                  <a:extLst>
                    <a:ext uri="{9D8B030D-6E8A-4147-A177-3AD203B41FA5}">
                      <a16:colId xmlns:a16="http://schemas.microsoft.com/office/drawing/2014/main" val="1617549643"/>
                    </a:ext>
                  </a:extLst>
                </a:gridCol>
              </a:tblGrid>
              <a:tr h="0">
                <a:tc>
                  <a:txBody>
                    <a:bodyPr/>
                    <a:lstStyle/>
                    <a:p>
                      <a:r>
                        <a:rPr lang="en-US" sz="1600" b="0" u="sng" dirty="0">
                          <a:effectLst/>
                          <a:latin typeface="inherit"/>
                        </a:rPr>
                        <a:t>Region 4</a:t>
                      </a:r>
                    </a:p>
                    <a:p>
                      <a:r>
                        <a:rPr lang="en-US" sz="1600" dirty="0">
                          <a:effectLst/>
                          <a:latin typeface="trebuchet ms" panose="020B0603020202020204" pitchFamily="34" charset="0"/>
                        </a:rPr>
                        <a:t>229-426-5267</a:t>
                      </a:r>
                    </a:p>
                    <a:p>
                      <a:r>
                        <a:rPr lang="en-US" sz="1600" dirty="0">
                          <a:effectLst/>
                          <a:latin typeface="trebuchet ms" panose="020B0603020202020204" pitchFamily="34" charset="0"/>
                        </a:rPr>
                        <a:t>1773-A Bowens Mill HWY</a:t>
                      </a:r>
                      <a:br>
                        <a:rPr lang="en-US" sz="1600" dirty="0">
                          <a:effectLst/>
                          <a:latin typeface="trebuchet ms" panose="020B0603020202020204" pitchFamily="34" charset="0"/>
                        </a:rPr>
                      </a:br>
                      <a:r>
                        <a:rPr lang="en-US" sz="1600" dirty="0">
                          <a:effectLst/>
                          <a:latin typeface="trebuchet ms" panose="020B0603020202020204" pitchFamily="34" charset="0"/>
                        </a:rPr>
                        <a:t>Fitzgerald, GA 31750</a:t>
                      </a:r>
                    </a:p>
                  </a:txBody>
                  <a:tcPr marL="76200" marR="76200" marT="76200" marB="76200" anchor="ctr">
                    <a:lnL>
                      <a:noFill/>
                    </a:lnL>
                    <a:lnR>
                      <a:noFill/>
                    </a:lnR>
                    <a:lnT>
                      <a:noFill/>
                    </a:lnT>
                    <a:lnB>
                      <a:noFill/>
                    </a:lnB>
                    <a:solidFill>
                      <a:srgbClr val="DDAC2F"/>
                    </a:solidFill>
                  </a:tcPr>
                </a:tc>
                <a:extLst>
                  <a:ext uri="{0D108BD9-81ED-4DB2-BD59-A6C34878D82A}">
                    <a16:rowId xmlns:a16="http://schemas.microsoft.com/office/drawing/2014/main" val="3949053763"/>
                  </a:ext>
                </a:extLst>
              </a:tr>
            </a:tbl>
          </a:graphicData>
        </a:graphic>
      </p:graphicFrame>
      <p:graphicFrame>
        <p:nvGraphicFramePr>
          <p:cNvPr id="27" name="Table 26">
            <a:extLst>
              <a:ext uri="{FF2B5EF4-FFF2-40B4-BE49-F238E27FC236}">
                <a16:creationId xmlns:a16="http://schemas.microsoft.com/office/drawing/2014/main" id="{182931B9-E4F7-4407-935C-D047A7C998EB}"/>
              </a:ext>
            </a:extLst>
          </p:cNvPr>
          <p:cNvGraphicFramePr>
            <a:graphicFrameLocks noGrp="1"/>
          </p:cNvGraphicFramePr>
          <p:nvPr>
            <p:extLst>
              <p:ext uri="{D42A27DB-BD31-4B8C-83A1-F6EECF244321}">
                <p14:modId xmlns:p14="http://schemas.microsoft.com/office/powerpoint/2010/main" val="2432548881"/>
              </p:ext>
            </p:extLst>
          </p:nvPr>
        </p:nvGraphicFramePr>
        <p:xfrm>
          <a:off x="1281793" y="5018020"/>
          <a:ext cx="1902278" cy="1127760"/>
        </p:xfrm>
        <a:graphic>
          <a:graphicData uri="http://schemas.openxmlformats.org/drawingml/2006/table">
            <a:tbl>
              <a:tblPr/>
              <a:tblGrid>
                <a:gridCol w="1902278">
                  <a:extLst>
                    <a:ext uri="{9D8B030D-6E8A-4147-A177-3AD203B41FA5}">
                      <a16:colId xmlns:a16="http://schemas.microsoft.com/office/drawing/2014/main" val="185109256"/>
                    </a:ext>
                  </a:extLst>
                </a:gridCol>
              </a:tblGrid>
              <a:tr h="0">
                <a:tc>
                  <a:txBody>
                    <a:bodyPr/>
                    <a:lstStyle/>
                    <a:p>
                      <a:r>
                        <a:rPr lang="en-US" sz="1600" b="0" u="sng" dirty="0">
                          <a:effectLst/>
                          <a:latin typeface="inherit"/>
                        </a:rPr>
                        <a:t>Region 5</a:t>
                      </a:r>
                    </a:p>
                    <a:p>
                      <a:r>
                        <a:rPr lang="en-US" sz="1600" dirty="0">
                          <a:effectLst/>
                          <a:latin typeface="trebuchet ms" panose="020B0603020202020204" pitchFamily="34" charset="0"/>
                        </a:rPr>
                        <a:t>229-430-4254</a:t>
                      </a:r>
                    </a:p>
                    <a:p>
                      <a:r>
                        <a:rPr lang="en-US" sz="1600" dirty="0">
                          <a:effectLst/>
                          <a:latin typeface="trebuchet ms" panose="020B0603020202020204" pitchFamily="34" charset="0"/>
                        </a:rPr>
                        <a:t>2024 Newton Road</a:t>
                      </a:r>
                      <a:br>
                        <a:rPr lang="en-US" sz="1600" dirty="0">
                          <a:effectLst/>
                          <a:latin typeface="trebuchet ms" panose="020B0603020202020204" pitchFamily="34" charset="0"/>
                        </a:rPr>
                      </a:br>
                      <a:r>
                        <a:rPr lang="en-US" sz="1600" dirty="0">
                          <a:effectLst/>
                          <a:latin typeface="trebuchet ms" panose="020B0603020202020204" pitchFamily="34" charset="0"/>
                        </a:rPr>
                        <a:t>Albany, GA 31701</a:t>
                      </a:r>
                    </a:p>
                  </a:txBody>
                  <a:tcPr marL="76200" marR="76200" marT="76200" marB="76200" anchor="ctr">
                    <a:lnL>
                      <a:noFill/>
                    </a:lnL>
                    <a:lnR>
                      <a:noFill/>
                    </a:lnR>
                    <a:lnT>
                      <a:noFill/>
                    </a:lnT>
                    <a:lnB>
                      <a:noFill/>
                    </a:lnB>
                    <a:solidFill>
                      <a:srgbClr val="97C4BE"/>
                    </a:solidFill>
                  </a:tcPr>
                </a:tc>
                <a:extLst>
                  <a:ext uri="{0D108BD9-81ED-4DB2-BD59-A6C34878D82A}">
                    <a16:rowId xmlns:a16="http://schemas.microsoft.com/office/drawing/2014/main" val="3372287755"/>
                  </a:ext>
                </a:extLst>
              </a:tr>
            </a:tbl>
          </a:graphicData>
        </a:graphic>
      </p:graphicFrame>
      <p:graphicFrame>
        <p:nvGraphicFramePr>
          <p:cNvPr id="28" name="Table 27">
            <a:extLst>
              <a:ext uri="{FF2B5EF4-FFF2-40B4-BE49-F238E27FC236}">
                <a16:creationId xmlns:a16="http://schemas.microsoft.com/office/drawing/2014/main" id="{9F62594A-377B-48AB-86F4-75E9E18658A9}"/>
              </a:ext>
            </a:extLst>
          </p:cNvPr>
          <p:cNvGraphicFramePr>
            <a:graphicFrameLocks noGrp="1"/>
          </p:cNvGraphicFramePr>
          <p:nvPr>
            <p:extLst>
              <p:ext uri="{D42A27DB-BD31-4B8C-83A1-F6EECF244321}">
                <p14:modId xmlns:p14="http://schemas.microsoft.com/office/powerpoint/2010/main" val="656565026"/>
              </p:ext>
            </p:extLst>
          </p:nvPr>
        </p:nvGraphicFramePr>
        <p:xfrm>
          <a:off x="8164284" y="5631703"/>
          <a:ext cx="2122715" cy="1127760"/>
        </p:xfrm>
        <a:graphic>
          <a:graphicData uri="http://schemas.openxmlformats.org/drawingml/2006/table">
            <a:tbl>
              <a:tblPr/>
              <a:tblGrid>
                <a:gridCol w="2122715">
                  <a:extLst>
                    <a:ext uri="{9D8B030D-6E8A-4147-A177-3AD203B41FA5}">
                      <a16:colId xmlns:a16="http://schemas.microsoft.com/office/drawing/2014/main" val="3734771465"/>
                    </a:ext>
                  </a:extLst>
                </a:gridCol>
              </a:tblGrid>
              <a:tr h="0">
                <a:tc>
                  <a:txBody>
                    <a:bodyPr/>
                    <a:lstStyle/>
                    <a:p>
                      <a:r>
                        <a:rPr lang="en-US" sz="1600" b="0" u="sng" dirty="0">
                          <a:effectLst/>
                          <a:latin typeface="inherit"/>
                        </a:rPr>
                        <a:t>Region 6</a:t>
                      </a:r>
                    </a:p>
                    <a:p>
                      <a:r>
                        <a:rPr lang="en-US" sz="1600" dirty="0">
                          <a:effectLst/>
                          <a:latin typeface="trebuchet ms" panose="020B0603020202020204" pitchFamily="34" charset="0"/>
                        </a:rPr>
                        <a:t>912-262-3173</a:t>
                      </a:r>
                    </a:p>
                    <a:p>
                      <a:r>
                        <a:rPr lang="en-US" sz="1600" dirty="0">
                          <a:effectLst/>
                          <a:latin typeface="trebuchet ms" panose="020B0603020202020204" pitchFamily="34" charset="0"/>
                        </a:rPr>
                        <a:t>1 Conservation Way</a:t>
                      </a:r>
                      <a:br>
                        <a:rPr lang="en-US" sz="1600" dirty="0">
                          <a:effectLst/>
                          <a:latin typeface="trebuchet ms" panose="020B0603020202020204" pitchFamily="34" charset="0"/>
                        </a:rPr>
                      </a:br>
                      <a:r>
                        <a:rPr lang="en-US" sz="1600" dirty="0">
                          <a:effectLst/>
                          <a:latin typeface="trebuchet ms" panose="020B0603020202020204" pitchFamily="34" charset="0"/>
                        </a:rPr>
                        <a:t>Brunswick, GA 31520</a:t>
                      </a:r>
                    </a:p>
                  </a:txBody>
                  <a:tcPr marL="76200" marR="76200" marT="76200" marB="76200" anchor="ctr">
                    <a:lnL>
                      <a:noFill/>
                    </a:lnL>
                    <a:lnR>
                      <a:noFill/>
                    </a:lnR>
                    <a:lnT>
                      <a:noFill/>
                    </a:lnT>
                    <a:lnB>
                      <a:noFill/>
                    </a:lnB>
                    <a:solidFill>
                      <a:srgbClr val="E7EFBB"/>
                    </a:solidFill>
                  </a:tcPr>
                </a:tc>
                <a:extLst>
                  <a:ext uri="{0D108BD9-81ED-4DB2-BD59-A6C34878D82A}">
                    <a16:rowId xmlns:a16="http://schemas.microsoft.com/office/drawing/2014/main" val="4044624301"/>
                  </a:ext>
                </a:extLst>
              </a:tr>
            </a:tbl>
          </a:graphicData>
        </a:graphic>
      </p:graphicFrame>
      <p:sp>
        <p:nvSpPr>
          <p:cNvPr id="29" name="Rectangle 4">
            <a:extLst>
              <a:ext uri="{FF2B5EF4-FFF2-40B4-BE49-F238E27FC236}">
                <a16:creationId xmlns:a16="http://schemas.microsoft.com/office/drawing/2014/main" id="{8B17ADC3-57F4-4C6B-B098-7D4D0CE137D0}"/>
              </a:ext>
            </a:extLst>
          </p:cNvPr>
          <p:cNvSpPr>
            <a:spLocks noChangeArrowheads="1"/>
          </p:cNvSpPr>
          <p:nvPr/>
        </p:nvSpPr>
        <p:spPr bwMode="auto">
          <a:xfrm>
            <a:off x="4857750" y="3376613"/>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a:ln>
                  <a:noFill/>
                </a:ln>
                <a:solidFill>
                  <a:schemeClr val="tx1"/>
                </a:solidFill>
                <a:effectLst/>
                <a:latin typeface="Arial" panose="020B0604020202020204" pitchFamily="34" charset="0"/>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5130904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4800" dirty="0"/>
              <a:t> Questions?</a:t>
            </a:r>
          </a:p>
        </p:txBody>
      </p:sp>
      <p:sp>
        <p:nvSpPr>
          <p:cNvPr id="3" name="Subtitle 2"/>
          <p:cNvSpPr>
            <a:spLocks noGrp="1"/>
          </p:cNvSpPr>
          <p:nvPr>
            <p:ph type="subTitle" idx="1"/>
          </p:nvPr>
        </p:nvSpPr>
        <p:spPr>
          <a:xfrm>
            <a:off x="1638052" y="6253476"/>
            <a:ext cx="9144000" cy="401192"/>
          </a:xfrm>
        </p:spPr>
        <p:txBody>
          <a:bodyPr>
            <a:normAutofit lnSpcReduction="10000"/>
          </a:bodyPr>
          <a:lstStyle/>
          <a:p>
            <a:r>
              <a:rPr lang="en-US" dirty="0"/>
              <a:t>Department of Natural Resources</a:t>
            </a:r>
          </a:p>
        </p:txBody>
      </p:sp>
      <p:sp>
        <p:nvSpPr>
          <p:cNvPr id="9" name="TextBox 8">
            <a:extLst>
              <a:ext uri="{FF2B5EF4-FFF2-40B4-BE49-F238E27FC236}">
                <a16:creationId xmlns:a16="http://schemas.microsoft.com/office/drawing/2014/main" id="{49E853D6-2CDB-445F-847E-41B737A359A3}"/>
              </a:ext>
            </a:extLst>
          </p:cNvPr>
          <p:cNvSpPr txBox="1"/>
          <p:nvPr/>
        </p:nvSpPr>
        <p:spPr>
          <a:xfrm>
            <a:off x="3203245" y="4207872"/>
            <a:ext cx="5785509" cy="769441"/>
          </a:xfrm>
          <a:prstGeom prst="rect">
            <a:avLst/>
          </a:prstGeom>
          <a:noFill/>
        </p:spPr>
        <p:txBody>
          <a:bodyPr wrap="square" rtlCol="0">
            <a:spAutoFit/>
          </a:bodyPr>
          <a:lstStyle/>
          <a:p>
            <a:r>
              <a:rPr lang="en-US" sz="4400" dirty="0"/>
              <a:t>www.georgiawildlife.com</a:t>
            </a:r>
          </a:p>
        </p:txBody>
      </p:sp>
    </p:spTree>
    <p:extLst>
      <p:ext uri="{BB962C8B-B14F-4D97-AF65-F5344CB8AC3E}">
        <p14:creationId xmlns:p14="http://schemas.microsoft.com/office/powerpoint/2010/main" val="2215178391"/>
      </p:ext>
    </p:extLst>
  </p:cSld>
  <p:clrMapOvr>
    <a:masterClrMapping/>
  </p:clrMapOvr>
</p:sld>
</file>

<file path=ppt/theme/theme1.xml><?xml version="1.0" encoding="utf-8"?>
<a:theme xmlns:a="http://schemas.openxmlformats.org/drawingml/2006/main" name="Office Theme">
  <a:themeElements>
    <a:clrScheme name="GADNR WRD">
      <a:dk1>
        <a:srgbClr val="000000"/>
      </a:dk1>
      <a:lt1>
        <a:srgbClr val="FFFFFF"/>
      </a:lt1>
      <a:dk2>
        <a:srgbClr val="44546A"/>
      </a:dk2>
      <a:lt2>
        <a:srgbClr val="E7E6E6"/>
      </a:lt2>
      <a:accent1>
        <a:srgbClr val="B15C12"/>
      </a:accent1>
      <a:accent2>
        <a:srgbClr val="FD831A"/>
      </a:accent2>
      <a:accent3>
        <a:srgbClr val="BE814C"/>
      </a:accent3>
      <a:accent4>
        <a:srgbClr val="FDAC66"/>
      </a:accent4>
      <a:accent5>
        <a:srgbClr val="7E410D"/>
      </a:accent5>
      <a:accent6>
        <a:srgbClr val="B17406"/>
      </a:accent6>
      <a:hlink>
        <a:srgbClr val="0563C1"/>
      </a:hlink>
      <a:folHlink>
        <a:srgbClr val="954F72"/>
      </a:folHlink>
    </a:clrScheme>
    <a:fontScheme name="Garamond">
      <a:majorFont>
        <a:latin typeface="Garamond" panose="02020404030301010803"/>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aramond" panose="02020404030301010803"/>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2" id="{1391AB60-432B-2F40-9C1B-6A5D57B7CAE9}" vid="{950BD85B-6A57-4647-BF66-A81A14B54AD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6967</TotalTime>
  <Words>614</Words>
  <Application>Microsoft Office PowerPoint</Application>
  <PresentationFormat>Widescreen</PresentationFormat>
  <Paragraphs>68</Paragraphs>
  <Slides>7</Slides>
  <Notes>7</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7</vt:i4>
      </vt:variant>
    </vt:vector>
  </HeadingPairs>
  <TitlesOfParts>
    <vt:vector size="15" baseType="lpstr">
      <vt:lpstr>Arial</vt:lpstr>
      <vt:lpstr>Calibri</vt:lpstr>
      <vt:lpstr>Garamond</vt:lpstr>
      <vt:lpstr>Georgia</vt:lpstr>
      <vt:lpstr>inherit</vt:lpstr>
      <vt:lpstr>Times New Roman</vt:lpstr>
      <vt:lpstr>trebuchet ms</vt:lpstr>
      <vt:lpstr>Office Theme</vt:lpstr>
      <vt:lpstr> Wildlife Control Permits for Airports</vt:lpstr>
      <vt:lpstr>Permits</vt:lpstr>
      <vt:lpstr>Protocol</vt:lpstr>
      <vt:lpstr>Standard Conditions</vt:lpstr>
      <vt:lpstr>Standard conditions (cont.) </vt:lpstr>
      <vt:lpstr>Region Contacts</vt:lpstr>
      <vt:lpstr> 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Georgia’s Wildlife Resources Division</dc:title>
  <dc:creator>Hrubesh, Amanda</dc:creator>
  <cp:lastModifiedBy>Lisa Balkunas</cp:lastModifiedBy>
  <cp:revision>76</cp:revision>
  <dcterms:created xsi:type="dcterms:W3CDTF">2018-02-16T16:30:15Z</dcterms:created>
  <dcterms:modified xsi:type="dcterms:W3CDTF">2022-10-21T15:18:50Z</dcterms:modified>
</cp:coreProperties>
</file>