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c115d2fc4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c115d2f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5c115d2fc4_0_4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5c115d2fc4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5c115d2fc4_0_5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5c115d2fc4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5a74b1bee0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5a74b1bee0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5b90cd030c_3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5b90cd030c_3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5c115d2fc4_0_5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5c115d2fc4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5b90cd030c_3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5b90cd030c_3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5c115d2fc4_0_6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5c115d2fc4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5c115d2fc4_0_6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5c115d2fc4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5c115d2fc4_0_7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5c115d2fc4_0_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5c115d2fc4_0_7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5c115d2fc4_0_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5c115d2fc4_0_10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5c115d2fc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5b90cd030c_3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5b90cd030c_3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5c115d2fc4_0_8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5c115d2fc4_0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5b90cd030c_3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5b90cd030c_3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5c115d2fc4_0_8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5c115d2fc4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5c115d2fc4_0_9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5c115d2fc4_0_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5b90cd030c_3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5b90cd030c_3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f71d9551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f71d9551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5c115d2fc4_0_9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5c115d2fc4_0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5c115d2fc4_0_10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5c115d2fc4_0_1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3f71d95516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3f71d955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5c115d2fc4_0_15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5c115d2fc4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5c115d2fc4_0_10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5c115d2fc4_0_1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5c115d2fc4_0_1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5c115d2fc4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5c115d2fc4_0_1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5c115d2fc4_0_1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5b90cd030c_3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5b90cd030c_3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5c115d2fc4_0_1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5c115d2fc4_0_1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5c115d2fc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5c115d2fc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5c115d2fc4_0_20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5c115d2fc4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5c115d2fc4_0_25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5c115d2fc4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5c115d2fc4_0_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5c115d2fc4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5c115d2fc4_0_3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5c115d2fc4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5c115d2fc4_0_4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5c115d2fc4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5a74b1bee0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5a74b1bee0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5.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QNzlqCzmtOY"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31.jpg"/><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mailto:janet@calhounairport.com"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mt="58000"/>
          </a:blip>
          <a:stretch>
            <a:fillRect/>
          </a:stretch>
        </p:blipFill>
        <p:spPr>
          <a:xfrm>
            <a:off x="-1" y="-475500"/>
            <a:ext cx="9144003" cy="6094500"/>
          </a:xfrm>
          <a:prstGeom prst="rect">
            <a:avLst/>
          </a:prstGeom>
          <a:noFill/>
          <a:ln>
            <a:noFill/>
          </a:ln>
        </p:spPr>
      </p:pic>
      <p:sp>
        <p:nvSpPr>
          <p:cNvPr id="55" name="Google Shape;55;p13"/>
          <p:cNvSpPr txBox="1">
            <a:spLocks noGrp="1"/>
          </p:cNvSpPr>
          <p:nvPr>
            <p:ph type="ctrTitle"/>
          </p:nvPr>
        </p:nvSpPr>
        <p:spPr>
          <a:xfrm>
            <a:off x="311700" y="1260625"/>
            <a:ext cx="8520600" cy="1792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solidFill>
                  <a:schemeClr val="lt1"/>
                </a:solidFill>
              </a:rPr>
              <a:t>Planning A Community Event at Your Airport</a:t>
            </a:r>
            <a:endParaRPr b="1">
              <a:solidFill>
                <a:schemeClr val="lt1"/>
              </a:solidFill>
            </a:endParaRPr>
          </a:p>
        </p:txBody>
      </p:sp>
      <p:sp>
        <p:nvSpPr>
          <p:cNvPr id="56" name="Google Shape;56;p13"/>
          <p:cNvSpPr txBox="1">
            <a:spLocks noGrp="1"/>
          </p:cNvSpPr>
          <p:nvPr>
            <p:ph type="subTitle" idx="1"/>
          </p:nvPr>
        </p:nvSpPr>
        <p:spPr>
          <a:xfrm>
            <a:off x="311700" y="3090275"/>
            <a:ext cx="8520600" cy="1018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500" b="1">
                <a:solidFill>
                  <a:srgbClr val="FFFFFF"/>
                </a:solidFill>
              </a:rPr>
              <a:t>You’ve invited the general public to the airport… </a:t>
            </a:r>
            <a:endParaRPr sz="2500" b="1">
              <a:solidFill>
                <a:srgbClr val="FFFFFF"/>
              </a:solidFill>
            </a:endParaRPr>
          </a:p>
          <a:p>
            <a:pPr marL="0" lvl="0" indent="0" algn="ctr" rtl="0">
              <a:lnSpc>
                <a:spcPct val="115000"/>
              </a:lnSpc>
              <a:spcBef>
                <a:spcPts val="0"/>
              </a:spcBef>
              <a:spcAft>
                <a:spcPts val="0"/>
              </a:spcAft>
              <a:buNone/>
            </a:pPr>
            <a:r>
              <a:rPr lang="en" sz="2500" b="1" i="1">
                <a:solidFill>
                  <a:srgbClr val="FFFFFF"/>
                </a:solidFill>
              </a:rPr>
              <a:t>What do you do now?</a:t>
            </a:r>
            <a:endParaRPr sz="2500" b="1" i="1">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Volunteers: you can NEVER have too many!</a:t>
            </a:r>
            <a:endParaRPr b="1"/>
          </a:p>
        </p:txBody>
      </p:sp>
      <p:sp>
        <p:nvSpPr>
          <p:cNvPr id="115" name="Google Shape;115;p22"/>
          <p:cNvSpPr txBox="1">
            <a:spLocks noGrp="1"/>
          </p:cNvSpPr>
          <p:nvPr>
            <p:ph type="body" idx="1"/>
          </p:nvPr>
        </p:nvSpPr>
        <p:spPr>
          <a:xfrm>
            <a:off x="311700" y="1419175"/>
            <a:ext cx="8108400" cy="2876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Char char="●"/>
            </a:pPr>
            <a:r>
              <a:rPr lang="en" sz="1700" b="1">
                <a:solidFill>
                  <a:schemeClr val="dk1"/>
                </a:solidFill>
              </a:rPr>
              <a:t>Begin soliciting for volunteers at least 1 month prior to the event date.</a:t>
            </a:r>
            <a:endParaRPr sz="1700" b="1">
              <a:solidFill>
                <a:schemeClr val="dk1"/>
              </a:solidFill>
            </a:endParaRPr>
          </a:p>
          <a:p>
            <a:pPr marL="457200" lvl="0" indent="-336550" algn="l" rtl="0">
              <a:spcBef>
                <a:spcPts val="1000"/>
              </a:spcBef>
              <a:spcAft>
                <a:spcPts val="0"/>
              </a:spcAft>
              <a:buClr>
                <a:schemeClr val="dk1"/>
              </a:buClr>
              <a:buSzPts val="1700"/>
              <a:buChar char="●"/>
            </a:pPr>
            <a:r>
              <a:rPr lang="en" sz="1700" b="1">
                <a:solidFill>
                  <a:schemeClr val="dk1"/>
                </a:solidFill>
              </a:rPr>
              <a:t>Send a direct appeal to all your airport tenants/friends via email.</a:t>
            </a:r>
            <a:endParaRPr sz="1700" b="1">
              <a:solidFill>
                <a:schemeClr val="dk1"/>
              </a:solidFill>
            </a:endParaRPr>
          </a:p>
          <a:p>
            <a:pPr marL="457200" lvl="0" indent="-336550" algn="l" rtl="0">
              <a:spcBef>
                <a:spcPts val="1000"/>
              </a:spcBef>
              <a:spcAft>
                <a:spcPts val="0"/>
              </a:spcAft>
              <a:buClr>
                <a:schemeClr val="dk1"/>
              </a:buClr>
              <a:buSzPts val="1700"/>
              <a:buChar char="●"/>
            </a:pPr>
            <a:r>
              <a:rPr lang="en" sz="1700" b="1">
                <a:solidFill>
                  <a:schemeClr val="dk1"/>
                </a:solidFill>
              </a:rPr>
              <a:t>Use any other social media groups you have a presence on also.</a:t>
            </a:r>
            <a:endParaRPr sz="1700" b="1">
              <a:solidFill>
                <a:schemeClr val="dk1"/>
              </a:solidFill>
            </a:endParaRPr>
          </a:p>
          <a:p>
            <a:pPr marL="457200" lvl="0" indent="-336550" algn="l" rtl="0">
              <a:spcBef>
                <a:spcPts val="1000"/>
              </a:spcBef>
              <a:spcAft>
                <a:spcPts val="0"/>
              </a:spcAft>
              <a:buClr>
                <a:schemeClr val="dk1"/>
              </a:buClr>
              <a:buSzPts val="1700"/>
              <a:buChar char="●"/>
            </a:pPr>
            <a:r>
              <a:rPr lang="en" sz="1700" b="1">
                <a:solidFill>
                  <a:schemeClr val="dk1"/>
                </a:solidFill>
              </a:rPr>
              <a:t>Follow up weekly until the final week before the event. </a:t>
            </a:r>
            <a:endParaRPr sz="1700" b="1">
              <a:solidFill>
                <a:schemeClr val="dk1"/>
              </a:solidFill>
            </a:endParaRPr>
          </a:p>
          <a:p>
            <a:pPr marL="457200" lvl="0" indent="-336550" algn="l" rtl="0">
              <a:spcBef>
                <a:spcPts val="1000"/>
              </a:spcBef>
              <a:spcAft>
                <a:spcPts val="0"/>
              </a:spcAft>
              <a:buClr>
                <a:schemeClr val="dk1"/>
              </a:buClr>
              <a:buSzPts val="1700"/>
              <a:buChar char="●"/>
            </a:pPr>
            <a:r>
              <a:rPr lang="en" sz="1700" b="1">
                <a:solidFill>
                  <a:schemeClr val="dk1"/>
                </a:solidFill>
              </a:rPr>
              <a:t>Send out reminders the day before the event setup/work day and the day before the actual event date.</a:t>
            </a:r>
            <a:endParaRPr sz="1700" b="1">
              <a:solidFill>
                <a:schemeClr val="dk1"/>
              </a:solidFill>
            </a:endParaRPr>
          </a:p>
          <a:p>
            <a:pPr marL="457200" lvl="0" indent="-336550" algn="l" rtl="0">
              <a:spcBef>
                <a:spcPts val="1000"/>
              </a:spcBef>
              <a:spcAft>
                <a:spcPts val="1000"/>
              </a:spcAft>
              <a:buClr>
                <a:schemeClr val="dk1"/>
              </a:buClr>
              <a:buSzPts val="1700"/>
              <a:buChar char="●"/>
            </a:pPr>
            <a:r>
              <a:rPr lang="en" sz="1700" b="1">
                <a:solidFill>
                  <a:schemeClr val="dk1"/>
                </a:solidFill>
              </a:rPr>
              <a:t>Provide free meals, snacks and drinks for your volunteers.</a:t>
            </a:r>
            <a:endParaRPr sz="1700"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Volunteer Positions</a:t>
            </a:r>
            <a:endParaRPr b="1"/>
          </a:p>
        </p:txBody>
      </p:sp>
      <p:sp>
        <p:nvSpPr>
          <p:cNvPr id="121" name="Google Shape;121;p23"/>
          <p:cNvSpPr txBox="1">
            <a:spLocks noGrp="1"/>
          </p:cNvSpPr>
          <p:nvPr>
            <p:ph type="body" idx="1"/>
          </p:nvPr>
        </p:nvSpPr>
        <p:spPr>
          <a:xfrm>
            <a:off x="311700" y="1152475"/>
            <a:ext cx="3999900" cy="3686100"/>
          </a:xfrm>
          <a:prstGeom prst="rect">
            <a:avLst/>
          </a:prstGeom>
        </p:spPr>
        <p:txBody>
          <a:bodyPr spcFirstLastPara="1" wrap="square" lIns="91425" tIns="91425" rIns="91425" bIns="91425" anchor="t" anchorCtr="0">
            <a:normAutofit fontScale="25000" lnSpcReduction="20000"/>
          </a:bodyPr>
          <a:lstStyle/>
          <a:p>
            <a:pPr marL="457200" lvl="0" indent="-338708" algn="l" rtl="0">
              <a:lnSpc>
                <a:spcPct val="150000"/>
              </a:lnSpc>
              <a:spcBef>
                <a:spcPts val="0"/>
              </a:spcBef>
              <a:spcAft>
                <a:spcPts val="0"/>
              </a:spcAft>
              <a:buClr>
                <a:schemeClr val="dk1"/>
              </a:buClr>
              <a:buSzPct val="100000"/>
              <a:buChar char="●"/>
            </a:pPr>
            <a:r>
              <a:rPr lang="en" sz="6935" b="1">
                <a:solidFill>
                  <a:schemeClr val="dk1"/>
                </a:solidFill>
              </a:rPr>
              <a:t>Air boss </a:t>
            </a:r>
            <a:endParaRPr sz="6935" b="1">
              <a:solidFill>
                <a:schemeClr val="dk1"/>
              </a:solidFill>
            </a:endParaRPr>
          </a:p>
          <a:p>
            <a:pPr marL="457200" lvl="0" indent="-338708" algn="l" rtl="0">
              <a:lnSpc>
                <a:spcPct val="150000"/>
              </a:lnSpc>
              <a:spcBef>
                <a:spcPts val="0"/>
              </a:spcBef>
              <a:spcAft>
                <a:spcPts val="0"/>
              </a:spcAft>
              <a:buClr>
                <a:schemeClr val="dk1"/>
              </a:buClr>
              <a:buSzPct val="100000"/>
              <a:buChar char="●"/>
            </a:pPr>
            <a:r>
              <a:rPr lang="en" sz="6935" b="1">
                <a:solidFill>
                  <a:schemeClr val="dk1"/>
                </a:solidFill>
              </a:rPr>
              <a:t>Auto parking chairman</a:t>
            </a:r>
            <a:endParaRPr sz="6935" b="1">
              <a:solidFill>
                <a:schemeClr val="dk1"/>
              </a:solidFill>
            </a:endParaRPr>
          </a:p>
          <a:p>
            <a:pPr marL="457200" lvl="0" indent="-338708" algn="l" rtl="0">
              <a:lnSpc>
                <a:spcPct val="150000"/>
              </a:lnSpc>
              <a:spcBef>
                <a:spcPts val="0"/>
              </a:spcBef>
              <a:spcAft>
                <a:spcPts val="0"/>
              </a:spcAft>
              <a:buClr>
                <a:schemeClr val="dk1"/>
              </a:buClr>
              <a:buSzPct val="100000"/>
              <a:buChar char="●"/>
            </a:pPr>
            <a:r>
              <a:rPr lang="en" sz="6935" b="1">
                <a:solidFill>
                  <a:schemeClr val="dk1"/>
                </a:solidFill>
              </a:rPr>
              <a:t>Aircraft parking chairman</a:t>
            </a:r>
            <a:endParaRPr sz="6935" b="1">
              <a:solidFill>
                <a:schemeClr val="dk1"/>
              </a:solidFill>
            </a:endParaRPr>
          </a:p>
          <a:p>
            <a:pPr marL="457200" lvl="0" indent="-338708" algn="l" rtl="0">
              <a:lnSpc>
                <a:spcPct val="150000"/>
              </a:lnSpc>
              <a:spcBef>
                <a:spcPts val="0"/>
              </a:spcBef>
              <a:spcAft>
                <a:spcPts val="0"/>
              </a:spcAft>
              <a:buClr>
                <a:schemeClr val="dk1"/>
              </a:buClr>
              <a:buSzPct val="100000"/>
              <a:buChar char="●"/>
            </a:pPr>
            <a:r>
              <a:rPr lang="en" sz="6935" b="1">
                <a:solidFill>
                  <a:schemeClr val="dk1"/>
                </a:solidFill>
              </a:rPr>
              <a:t>Competition chairman</a:t>
            </a:r>
            <a:endParaRPr sz="6935" b="1">
              <a:solidFill>
                <a:schemeClr val="dk1"/>
              </a:solidFill>
            </a:endParaRPr>
          </a:p>
          <a:p>
            <a:pPr marL="457200" lvl="0" indent="-338708" algn="l" rtl="0">
              <a:lnSpc>
                <a:spcPct val="150000"/>
              </a:lnSpc>
              <a:spcBef>
                <a:spcPts val="0"/>
              </a:spcBef>
              <a:spcAft>
                <a:spcPts val="0"/>
              </a:spcAft>
              <a:buClr>
                <a:schemeClr val="dk1"/>
              </a:buClr>
              <a:buSzPct val="100000"/>
              <a:buChar char="●"/>
            </a:pPr>
            <a:r>
              <a:rPr lang="en" sz="6935" b="1">
                <a:solidFill>
                  <a:schemeClr val="dk1"/>
                </a:solidFill>
              </a:rPr>
              <a:t>Aircraft parking volunteers</a:t>
            </a:r>
            <a:endParaRPr sz="6935" b="1">
              <a:solidFill>
                <a:schemeClr val="dk1"/>
              </a:solidFill>
            </a:endParaRPr>
          </a:p>
          <a:p>
            <a:pPr marL="457200" lvl="0" indent="-338708" algn="l" rtl="0">
              <a:lnSpc>
                <a:spcPct val="150000"/>
              </a:lnSpc>
              <a:spcBef>
                <a:spcPts val="0"/>
              </a:spcBef>
              <a:spcAft>
                <a:spcPts val="0"/>
              </a:spcAft>
              <a:buClr>
                <a:schemeClr val="dk1"/>
              </a:buClr>
              <a:buSzPct val="100000"/>
              <a:buChar char="●"/>
            </a:pPr>
            <a:r>
              <a:rPr lang="en" sz="6935" b="1">
                <a:solidFill>
                  <a:schemeClr val="dk1"/>
                </a:solidFill>
              </a:rPr>
              <a:t>Auto parking volunteers</a:t>
            </a:r>
            <a:endParaRPr sz="6935" b="1">
              <a:solidFill>
                <a:schemeClr val="dk1"/>
              </a:solidFill>
            </a:endParaRPr>
          </a:p>
          <a:p>
            <a:pPr marL="457200" lvl="0" indent="-338708" algn="l" rtl="0">
              <a:lnSpc>
                <a:spcPct val="150000"/>
              </a:lnSpc>
              <a:spcBef>
                <a:spcPts val="0"/>
              </a:spcBef>
              <a:spcAft>
                <a:spcPts val="0"/>
              </a:spcAft>
              <a:buClr>
                <a:schemeClr val="dk1"/>
              </a:buClr>
              <a:buSzPct val="100000"/>
              <a:buChar char="●"/>
            </a:pPr>
            <a:r>
              <a:rPr lang="en" sz="6935" b="1">
                <a:solidFill>
                  <a:schemeClr val="dk1"/>
                </a:solidFill>
              </a:rPr>
              <a:t>Competition volunteers</a:t>
            </a:r>
            <a:endParaRPr sz="6935" b="1">
              <a:solidFill>
                <a:schemeClr val="dk1"/>
              </a:solidFill>
            </a:endParaRPr>
          </a:p>
          <a:p>
            <a:pPr marL="457200" lvl="0" indent="-338708" algn="l" rtl="0">
              <a:lnSpc>
                <a:spcPct val="150000"/>
              </a:lnSpc>
              <a:spcBef>
                <a:spcPts val="0"/>
              </a:spcBef>
              <a:spcAft>
                <a:spcPts val="0"/>
              </a:spcAft>
              <a:buClr>
                <a:schemeClr val="dk1"/>
              </a:buClr>
              <a:buSzPct val="100000"/>
              <a:buChar char="●"/>
            </a:pPr>
            <a:r>
              <a:rPr lang="en" sz="6935" b="1">
                <a:solidFill>
                  <a:schemeClr val="dk1"/>
                </a:solidFill>
              </a:rPr>
              <a:t>Fuel attendants</a:t>
            </a:r>
            <a:endParaRPr sz="6935" b="1">
              <a:solidFill>
                <a:schemeClr val="dk1"/>
              </a:solidFill>
            </a:endParaRPr>
          </a:p>
          <a:p>
            <a:pPr marL="457200" lvl="0" indent="-338708" algn="l" rtl="0">
              <a:lnSpc>
                <a:spcPct val="150000"/>
              </a:lnSpc>
              <a:spcBef>
                <a:spcPts val="0"/>
              </a:spcBef>
              <a:spcAft>
                <a:spcPts val="0"/>
              </a:spcAft>
              <a:buClr>
                <a:schemeClr val="dk1"/>
              </a:buClr>
              <a:buSzPct val="100000"/>
              <a:buChar char="●"/>
            </a:pPr>
            <a:r>
              <a:rPr lang="en" sz="6935" b="1">
                <a:solidFill>
                  <a:schemeClr val="dk1"/>
                </a:solidFill>
              </a:rPr>
              <a:t>Event set up</a:t>
            </a:r>
            <a:endParaRPr sz="6935" b="1">
              <a:solidFill>
                <a:schemeClr val="dk1"/>
              </a:solidFill>
            </a:endParaRPr>
          </a:p>
          <a:p>
            <a:pPr marL="457200" lvl="0" indent="-338708" algn="l" rtl="0">
              <a:lnSpc>
                <a:spcPct val="150000"/>
              </a:lnSpc>
              <a:spcBef>
                <a:spcPts val="0"/>
              </a:spcBef>
              <a:spcAft>
                <a:spcPts val="0"/>
              </a:spcAft>
              <a:buClr>
                <a:schemeClr val="dk1"/>
              </a:buClr>
              <a:buSzPct val="100000"/>
              <a:buChar char="●"/>
            </a:pPr>
            <a:r>
              <a:rPr lang="en" sz="6935" b="1">
                <a:solidFill>
                  <a:schemeClr val="dk1"/>
                </a:solidFill>
              </a:rPr>
              <a:t>Event tear town and cleanup</a:t>
            </a:r>
            <a:endParaRPr sz="6935"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1200"/>
              </a:spcBef>
              <a:spcAft>
                <a:spcPts val="1200"/>
              </a:spcAft>
              <a:buNone/>
            </a:pPr>
            <a:endParaRPr b="1">
              <a:solidFill>
                <a:schemeClr val="dk1"/>
              </a:solidFill>
            </a:endParaRPr>
          </a:p>
        </p:txBody>
      </p:sp>
      <p:pic>
        <p:nvPicPr>
          <p:cNvPr id="122" name="Google Shape;122;p23"/>
          <p:cNvPicPr preferRelativeResize="0"/>
          <p:nvPr/>
        </p:nvPicPr>
        <p:blipFill rotWithShape="1">
          <a:blip r:embed="rId3">
            <a:alphaModFix/>
          </a:blip>
          <a:srcRect l="35237" t="19710" r="18046" b="5795"/>
          <a:stretch/>
        </p:blipFill>
        <p:spPr>
          <a:xfrm>
            <a:off x="4311600" y="0"/>
            <a:ext cx="4832399" cy="51435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p:nvPr/>
        </p:nvSpPr>
        <p:spPr>
          <a:xfrm>
            <a:off x="0" y="-93875"/>
            <a:ext cx="9144000" cy="551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a:solidFill>
                  <a:schemeClr val="dk1"/>
                </a:solidFill>
              </a:rPr>
              <a:t>Tom B. David Airport</a:t>
            </a:r>
            <a:endParaRPr sz="2100">
              <a:solidFill>
                <a:schemeClr val="dk1"/>
              </a:solidFill>
            </a:endParaRPr>
          </a:p>
          <a:p>
            <a:pPr marL="0" lvl="0" indent="0" algn="ctr" rtl="0">
              <a:spcBef>
                <a:spcPts val="0"/>
              </a:spcBef>
              <a:spcAft>
                <a:spcPts val="0"/>
              </a:spcAft>
              <a:buNone/>
            </a:pPr>
            <a:r>
              <a:rPr lang="en" sz="1900">
                <a:solidFill>
                  <a:schemeClr val="dk1"/>
                </a:solidFill>
              </a:rPr>
              <a:t>Calhoun-Gordon County Airport Authority</a:t>
            </a:r>
            <a:endParaRPr sz="1900">
              <a:solidFill>
                <a:schemeClr val="dk1"/>
              </a:solidFill>
            </a:endParaRPr>
          </a:p>
          <a:p>
            <a:pPr marL="0" lvl="0" indent="0" algn="ctr" rtl="0">
              <a:spcBef>
                <a:spcPts val="0"/>
              </a:spcBef>
              <a:spcAft>
                <a:spcPts val="0"/>
              </a:spcAft>
              <a:buNone/>
            </a:pPr>
            <a:r>
              <a:rPr lang="en" sz="1100">
                <a:solidFill>
                  <a:schemeClr val="dk1"/>
                </a:solidFill>
              </a:rPr>
              <a:t>1957 Hwy 41 SW</a:t>
            </a:r>
            <a:endParaRPr sz="1100">
              <a:solidFill>
                <a:schemeClr val="dk1"/>
              </a:solidFill>
            </a:endParaRPr>
          </a:p>
          <a:p>
            <a:pPr marL="0" lvl="0" indent="0" algn="ctr" rtl="0">
              <a:spcBef>
                <a:spcPts val="0"/>
              </a:spcBef>
              <a:spcAft>
                <a:spcPts val="0"/>
              </a:spcAft>
              <a:buNone/>
            </a:pPr>
            <a:r>
              <a:rPr lang="en" sz="1100">
                <a:solidFill>
                  <a:schemeClr val="dk1"/>
                </a:solidFill>
              </a:rPr>
              <a:t>Calhoun, GA  30701</a:t>
            </a:r>
            <a:endParaRPr sz="1100">
              <a:solidFill>
                <a:schemeClr val="dk1"/>
              </a:solidFill>
            </a:endParaRPr>
          </a:p>
          <a:p>
            <a:pPr marL="0" lvl="0" indent="0" algn="ctr" rtl="0">
              <a:spcBef>
                <a:spcPts val="0"/>
              </a:spcBef>
              <a:spcAft>
                <a:spcPts val="0"/>
              </a:spcAft>
              <a:buNone/>
            </a:pPr>
            <a:r>
              <a:rPr lang="en" sz="900">
                <a:solidFill>
                  <a:schemeClr val="dk1"/>
                </a:solidFill>
              </a:rPr>
              <a:t>706-602-8000 Phone</a:t>
            </a:r>
            <a:endParaRPr sz="900">
              <a:solidFill>
                <a:schemeClr val="dk1"/>
              </a:solidFill>
            </a:endParaRPr>
          </a:p>
          <a:p>
            <a:pPr marL="0" lvl="0" indent="0" algn="ctr" rtl="0">
              <a:spcBef>
                <a:spcPts val="0"/>
              </a:spcBef>
              <a:spcAft>
                <a:spcPts val="0"/>
              </a:spcAft>
              <a:buNone/>
            </a:pPr>
            <a:r>
              <a:rPr lang="en" sz="900">
                <a:solidFill>
                  <a:schemeClr val="dk1"/>
                </a:solidFill>
              </a:rPr>
              <a:t>706-602-8001 Fax</a:t>
            </a:r>
            <a:endParaRPr sz="9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8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Hello CZL friends,</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It’s Fly in and Car Show time again!</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2100">
                <a:solidFill>
                  <a:srgbClr val="FF0000"/>
                </a:solidFill>
                <a:latin typeface="Calibri"/>
                <a:ea typeface="Calibri"/>
                <a:cs typeface="Calibri"/>
                <a:sym typeface="Calibri"/>
              </a:rPr>
              <a:t>Mohawk Presents Wings and Wheels Day</a:t>
            </a:r>
            <a:endParaRPr sz="2100">
              <a:solidFill>
                <a:srgbClr val="FF0000"/>
              </a:solidFill>
              <a:latin typeface="Calibri"/>
              <a:ea typeface="Calibri"/>
              <a:cs typeface="Calibri"/>
              <a:sym typeface="Calibri"/>
            </a:endParaRPr>
          </a:p>
          <a:p>
            <a:pPr marL="0" lvl="0" indent="0" algn="l" rtl="0">
              <a:spcBef>
                <a:spcPts val="0"/>
              </a:spcBef>
              <a:spcAft>
                <a:spcPts val="0"/>
              </a:spcAft>
              <a:buNone/>
            </a:pPr>
            <a:endParaRPr sz="2100" b="1">
              <a:solidFill>
                <a:srgbClr val="FF0000"/>
              </a:solidFill>
              <a:latin typeface="Calibri"/>
              <a:ea typeface="Calibri"/>
              <a:cs typeface="Calibri"/>
              <a:sym typeface="Calibri"/>
            </a:endParaRPr>
          </a:p>
          <a:p>
            <a:pPr marL="0" lvl="0" indent="0" algn="l" rtl="0">
              <a:spcBef>
                <a:spcPts val="0"/>
              </a:spcBef>
              <a:spcAft>
                <a:spcPts val="0"/>
              </a:spcAft>
              <a:buNone/>
            </a:pPr>
            <a:r>
              <a:rPr lang="en" sz="1500" b="1">
                <a:solidFill>
                  <a:srgbClr val="0070C0"/>
                </a:solidFill>
                <a:latin typeface="Calibri"/>
                <a:ea typeface="Calibri"/>
                <a:cs typeface="Calibri"/>
                <a:sym typeface="Calibri"/>
              </a:rPr>
              <a:t>Saturday May 7th</a:t>
            </a:r>
            <a:r>
              <a:rPr lang="en" sz="1000">
                <a:solidFill>
                  <a:srgbClr val="0070C0"/>
                </a:solidFill>
                <a:latin typeface="Calibri"/>
                <a:ea typeface="Calibri"/>
                <a:cs typeface="Calibri"/>
                <a:sym typeface="Calibri"/>
              </a:rPr>
              <a:t> </a:t>
            </a:r>
            <a:r>
              <a:rPr lang="en" sz="1000">
                <a:solidFill>
                  <a:schemeClr val="dk1"/>
                </a:solidFill>
                <a:latin typeface="Calibri"/>
                <a:ea typeface="Calibri"/>
                <a:cs typeface="Calibri"/>
                <a:sym typeface="Calibri"/>
              </a:rPr>
              <a:t>will be Wings and Wheels Day Fly-In and Car Show.</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We will be having all of our usual Fly – In activities and fun. </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Additionally: The Museum of Flight, The Commemorative Air Force, Tiger Flight and many others will be joining us with Warbird and military equipment displays and demonstrations.</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b="1">
                <a:solidFill>
                  <a:schemeClr val="dk1"/>
                </a:solidFill>
                <a:latin typeface="Calibri"/>
                <a:ea typeface="Calibri"/>
                <a:cs typeface="Calibri"/>
                <a:sym typeface="Calibri"/>
              </a:rPr>
              <a:t>We have multiple food  trucks and vendors booked to provide a variety of lunch and treats for everyone.</a:t>
            </a:r>
            <a:endParaRPr sz="1000" b="1">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We are planning for this to be our largest and best event ever at CZl.</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To make it happen we need </a:t>
            </a:r>
            <a:r>
              <a:rPr lang="en" sz="1000" b="1">
                <a:solidFill>
                  <a:schemeClr val="dk1"/>
                </a:solidFill>
                <a:latin typeface="Calibri"/>
                <a:ea typeface="Calibri"/>
                <a:cs typeface="Calibri"/>
                <a:sym typeface="Calibri"/>
              </a:rPr>
              <a:t>YOUR HELP!</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We are asking for all the volunteer help we can get. We need all the help we can get for setup on Friday the 6</a:t>
            </a:r>
            <a:r>
              <a:rPr lang="en" sz="1000" baseline="30000">
                <a:solidFill>
                  <a:schemeClr val="dk1"/>
                </a:solidFill>
                <a:latin typeface="Calibri"/>
                <a:ea typeface="Calibri"/>
                <a:cs typeface="Calibri"/>
                <a:sym typeface="Calibri"/>
              </a:rPr>
              <a:t>th</a:t>
            </a:r>
            <a:r>
              <a:rPr lang="en" sz="1000">
                <a:solidFill>
                  <a:schemeClr val="dk1"/>
                </a:solidFill>
                <a:latin typeface="Calibri"/>
                <a:ea typeface="Calibri"/>
                <a:cs typeface="Calibri"/>
                <a:sym typeface="Calibri"/>
              </a:rPr>
              <a:t> and the event on Saturday the 7</a:t>
            </a:r>
            <a:r>
              <a:rPr lang="en" sz="1000" baseline="30000">
                <a:solidFill>
                  <a:schemeClr val="dk1"/>
                </a:solidFill>
                <a:latin typeface="Calibri"/>
                <a:ea typeface="Calibri"/>
                <a:cs typeface="Calibri"/>
                <a:sym typeface="Calibri"/>
              </a:rPr>
              <a:t>th</a:t>
            </a:r>
            <a:r>
              <a:rPr lang="en" sz="1000">
                <a:solidFill>
                  <a:schemeClr val="dk1"/>
                </a:solidFill>
                <a:latin typeface="Calibri"/>
                <a:ea typeface="Calibri"/>
                <a:cs typeface="Calibri"/>
                <a:sym typeface="Calibri"/>
              </a:rPr>
              <a:t>.</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Whether you can volunteer for either day for a few minutes or all day it will be needed and greatly appreciated.</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Also, please help us to increase the number of display aircraft and attractions for the local kids and parents to enjoy by getting your aircraft out of the hangar and on display.</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As an incentive: we will offer a 50 cent per gallon fuel discount to anyone who has their aircraft on display on Saturday.</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We hope you all will join us in showing the local people the best of aviation.</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Thanks in advance for the help.</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Calhoun Airport Staff</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5"/>
          <p:cNvPicPr preferRelativeResize="0"/>
          <p:nvPr/>
        </p:nvPicPr>
        <p:blipFill>
          <a:blip r:embed="rId3">
            <a:alphaModFix/>
          </a:blip>
          <a:stretch>
            <a:fillRect/>
          </a:stretch>
        </p:blipFill>
        <p:spPr>
          <a:xfrm>
            <a:off x="990600" y="152400"/>
            <a:ext cx="7250305" cy="4838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Getting the Word Out</a:t>
            </a:r>
            <a:endParaRPr b="1"/>
          </a:p>
        </p:txBody>
      </p:sp>
      <p:sp>
        <p:nvSpPr>
          <p:cNvPr id="138" name="Google Shape;138;p26"/>
          <p:cNvSpPr txBox="1">
            <a:spLocks noGrp="1"/>
          </p:cNvSpPr>
          <p:nvPr>
            <p:ph type="body" idx="1"/>
          </p:nvPr>
        </p:nvSpPr>
        <p:spPr>
          <a:xfrm>
            <a:off x="311700" y="1142625"/>
            <a:ext cx="4812000" cy="35871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Clr>
                <a:schemeClr val="dk1"/>
              </a:buClr>
              <a:buSzPts val="1700"/>
              <a:buChar char="●"/>
            </a:pPr>
            <a:r>
              <a:rPr lang="en" sz="1700" b="1">
                <a:solidFill>
                  <a:schemeClr val="dk1"/>
                </a:solidFill>
              </a:rPr>
              <a:t>Social flight</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Social media</a:t>
            </a:r>
            <a:endParaRPr sz="1700" b="1">
              <a:solidFill>
                <a:schemeClr val="dk1"/>
              </a:solidFill>
            </a:endParaRPr>
          </a:p>
          <a:p>
            <a:pPr marL="914400" lvl="1" indent="-336550" algn="l" rtl="0">
              <a:lnSpc>
                <a:spcPct val="150000"/>
              </a:lnSpc>
              <a:spcBef>
                <a:spcPts val="0"/>
              </a:spcBef>
              <a:spcAft>
                <a:spcPts val="0"/>
              </a:spcAft>
              <a:buClr>
                <a:schemeClr val="dk1"/>
              </a:buClr>
              <a:buSzPts val="1700"/>
              <a:buChar char="○"/>
            </a:pPr>
            <a:r>
              <a:rPr lang="en" sz="1700" b="1">
                <a:solidFill>
                  <a:schemeClr val="dk1"/>
                </a:solidFill>
              </a:rPr>
              <a:t>Facebook events and groups</a:t>
            </a:r>
            <a:endParaRPr sz="1700" b="1">
              <a:solidFill>
                <a:schemeClr val="dk1"/>
              </a:solidFill>
            </a:endParaRPr>
          </a:p>
          <a:p>
            <a:pPr marL="914400" lvl="1" indent="-336550" algn="l" rtl="0">
              <a:lnSpc>
                <a:spcPct val="150000"/>
              </a:lnSpc>
              <a:spcBef>
                <a:spcPts val="0"/>
              </a:spcBef>
              <a:spcAft>
                <a:spcPts val="0"/>
              </a:spcAft>
              <a:buClr>
                <a:schemeClr val="dk1"/>
              </a:buClr>
              <a:buSzPts val="1700"/>
              <a:buChar char="○"/>
            </a:pPr>
            <a:r>
              <a:rPr lang="en" sz="1700" b="1">
                <a:solidFill>
                  <a:schemeClr val="dk1"/>
                </a:solidFill>
              </a:rPr>
              <a:t>Boost a post or post an ad</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Tenant and friends email list</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Direct mail flyers to area airports </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Flyers to local schools</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Local chamber of commerce</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Local radio and newspaper outlets</a:t>
            </a:r>
            <a:endParaRPr sz="1700" b="1">
              <a:solidFill>
                <a:schemeClr val="dk1"/>
              </a:solidFill>
            </a:endParaRPr>
          </a:p>
        </p:txBody>
      </p:sp>
      <p:pic>
        <p:nvPicPr>
          <p:cNvPr id="139" name="Google Shape;139;p26"/>
          <p:cNvPicPr preferRelativeResize="0"/>
          <p:nvPr/>
        </p:nvPicPr>
        <p:blipFill rotWithShape="1">
          <a:blip r:embed="rId3">
            <a:alphaModFix/>
          </a:blip>
          <a:srcRect t="1516"/>
          <a:stretch/>
        </p:blipFill>
        <p:spPr>
          <a:xfrm>
            <a:off x="5846387" y="116150"/>
            <a:ext cx="2422400" cy="2521974"/>
          </a:xfrm>
          <a:prstGeom prst="rect">
            <a:avLst/>
          </a:prstGeom>
          <a:noFill/>
          <a:ln>
            <a:noFill/>
          </a:ln>
        </p:spPr>
      </p:pic>
      <p:pic>
        <p:nvPicPr>
          <p:cNvPr id="140" name="Google Shape;140;p26"/>
          <p:cNvPicPr preferRelativeResize="0"/>
          <p:nvPr/>
        </p:nvPicPr>
        <p:blipFill rotWithShape="1">
          <a:blip r:embed="rId4">
            <a:alphaModFix/>
          </a:blip>
          <a:srcRect l="7973" t="18399" r="4979" b="3439"/>
          <a:stretch/>
        </p:blipFill>
        <p:spPr>
          <a:xfrm>
            <a:off x="5123700" y="2721050"/>
            <a:ext cx="3867776" cy="23186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7"/>
          <p:cNvPicPr preferRelativeResize="0"/>
          <p:nvPr/>
        </p:nvPicPr>
        <p:blipFill>
          <a:blip r:embed="rId3">
            <a:alphaModFix/>
          </a:blip>
          <a:stretch>
            <a:fillRect/>
          </a:stretch>
        </p:blipFill>
        <p:spPr>
          <a:xfrm>
            <a:off x="2703150" y="152400"/>
            <a:ext cx="3737706"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idx="4294967295"/>
          </p:nvPr>
        </p:nvSpPr>
        <p:spPr>
          <a:xfrm>
            <a:off x="410225" y="1114225"/>
            <a:ext cx="7640100" cy="13590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SzPts val="1700"/>
              <a:buChar char="●"/>
            </a:pPr>
            <a:r>
              <a:rPr lang="en" sz="1700" b="1"/>
              <a:t>Need several options: main courses, desserts, drinks, snacks, etc.</a:t>
            </a:r>
            <a:endParaRPr sz="1700" b="1"/>
          </a:p>
          <a:p>
            <a:pPr marL="457200" lvl="0" indent="-336550" algn="l" rtl="0">
              <a:lnSpc>
                <a:spcPct val="150000"/>
              </a:lnSpc>
              <a:spcBef>
                <a:spcPts val="0"/>
              </a:spcBef>
              <a:spcAft>
                <a:spcPts val="0"/>
              </a:spcAft>
              <a:buSzPts val="1700"/>
              <a:buChar char="●"/>
            </a:pPr>
            <a:r>
              <a:rPr lang="en" sz="1700" b="1"/>
              <a:t>Consider setting up a central “food court” area</a:t>
            </a:r>
            <a:endParaRPr sz="1700" b="1"/>
          </a:p>
          <a:p>
            <a:pPr marL="457200" lvl="0" indent="-336550" algn="l" rtl="0">
              <a:lnSpc>
                <a:spcPct val="150000"/>
              </a:lnSpc>
              <a:spcBef>
                <a:spcPts val="0"/>
              </a:spcBef>
              <a:spcAft>
                <a:spcPts val="0"/>
              </a:spcAft>
              <a:buSzPts val="1700"/>
              <a:buChar char="●"/>
            </a:pPr>
            <a:r>
              <a:rPr lang="en" sz="1700" b="1"/>
              <a:t>Option: charge for vendors to participate</a:t>
            </a:r>
            <a:endParaRPr sz="1700"/>
          </a:p>
          <a:p>
            <a:pPr marL="0" lvl="0" indent="0" algn="l" rtl="0">
              <a:spcBef>
                <a:spcPts val="0"/>
              </a:spcBef>
              <a:spcAft>
                <a:spcPts val="0"/>
              </a:spcAft>
              <a:buSzPts val="990"/>
              <a:buNone/>
            </a:pPr>
            <a:endParaRPr sz="1700"/>
          </a:p>
        </p:txBody>
      </p:sp>
      <p:sp>
        <p:nvSpPr>
          <p:cNvPr id="151" name="Google Shape;151;p28"/>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Food: Yes, you’re going to need to feed them.</a:t>
            </a:r>
            <a:endParaRPr b="1"/>
          </a:p>
        </p:txBody>
      </p:sp>
      <p:pic>
        <p:nvPicPr>
          <p:cNvPr id="152" name="Google Shape;152;p28"/>
          <p:cNvPicPr preferRelativeResize="0"/>
          <p:nvPr/>
        </p:nvPicPr>
        <p:blipFill rotWithShape="1">
          <a:blip r:embed="rId3">
            <a:alphaModFix/>
          </a:blip>
          <a:srcRect l="10575" t="18943" r="17284"/>
          <a:stretch/>
        </p:blipFill>
        <p:spPr>
          <a:xfrm>
            <a:off x="0" y="2571750"/>
            <a:ext cx="3429002" cy="2571751"/>
          </a:xfrm>
          <a:prstGeom prst="rect">
            <a:avLst/>
          </a:prstGeom>
          <a:noFill/>
          <a:ln>
            <a:noFill/>
          </a:ln>
        </p:spPr>
      </p:pic>
      <p:pic>
        <p:nvPicPr>
          <p:cNvPr id="153" name="Google Shape;153;p28"/>
          <p:cNvPicPr preferRelativeResize="0"/>
          <p:nvPr/>
        </p:nvPicPr>
        <p:blipFill rotWithShape="1">
          <a:blip r:embed="rId4">
            <a:alphaModFix/>
          </a:blip>
          <a:srcRect l="23625" t="21235" r="19182" b="15938"/>
          <a:stretch/>
        </p:blipFill>
        <p:spPr>
          <a:xfrm>
            <a:off x="2837800" y="2571750"/>
            <a:ext cx="3507824" cy="2571751"/>
          </a:xfrm>
          <a:prstGeom prst="rect">
            <a:avLst/>
          </a:prstGeom>
          <a:noFill/>
          <a:ln>
            <a:noFill/>
          </a:ln>
        </p:spPr>
      </p:pic>
      <p:pic>
        <p:nvPicPr>
          <p:cNvPr id="154" name="Google Shape;154;p28"/>
          <p:cNvPicPr preferRelativeResize="0"/>
          <p:nvPr/>
        </p:nvPicPr>
        <p:blipFill rotWithShape="1">
          <a:blip r:embed="rId5">
            <a:alphaModFix/>
          </a:blip>
          <a:srcRect l="39097" t="6556" r="2269" b="19528"/>
          <a:stretch/>
        </p:blipFill>
        <p:spPr>
          <a:xfrm>
            <a:off x="6087750" y="2571750"/>
            <a:ext cx="3056251" cy="25717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351125" y="1086700"/>
            <a:ext cx="7314900" cy="1307700"/>
          </a:xfrm>
          <a:prstGeom prst="rect">
            <a:avLst/>
          </a:prstGeom>
        </p:spPr>
        <p:txBody>
          <a:bodyPr spcFirstLastPara="1" wrap="square" lIns="91425" tIns="91425" rIns="91425" bIns="91425" anchor="t" anchorCtr="0">
            <a:normAutofit/>
          </a:bodyPr>
          <a:lstStyle/>
          <a:p>
            <a:pPr marL="457200" lvl="0" indent="-336550" algn="l" rtl="0">
              <a:lnSpc>
                <a:spcPct val="150000"/>
              </a:lnSpc>
              <a:spcBef>
                <a:spcPts val="0"/>
              </a:spcBef>
              <a:spcAft>
                <a:spcPts val="0"/>
              </a:spcAft>
              <a:buSzPts val="1700"/>
              <a:buChar char="●"/>
            </a:pPr>
            <a:r>
              <a:rPr lang="en" sz="1700" b="1"/>
              <a:t>Set up display area for your sponsors and area for other vendors</a:t>
            </a:r>
            <a:endParaRPr sz="1700" b="1"/>
          </a:p>
          <a:p>
            <a:pPr marL="457200" lvl="0" indent="-336550" algn="l" rtl="0">
              <a:lnSpc>
                <a:spcPct val="150000"/>
              </a:lnSpc>
              <a:spcBef>
                <a:spcPts val="0"/>
              </a:spcBef>
              <a:spcAft>
                <a:spcPts val="0"/>
              </a:spcAft>
              <a:buSzPts val="1700"/>
              <a:buChar char="●"/>
            </a:pPr>
            <a:r>
              <a:rPr lang="en" sz="1700" b="1"/>
              <a:t>Local car and powersports dealers, etc.</a:t>
            </a:r>
            <a:endParaRPr sz="1700" b="1"/>
          </a:p>
          <a:p>
            <a:pPr marL="457200" lvl="0" indent="-336550" algn="l" rtl="0">
              <a:lnSpc>
                <a:spcPct val="150000"/>
              </a:lnSpc>
              <a:spcBef>
                <a:spcPts val="0"/>
              </a:spcBef>
              <a:spcAft>
                <a:spcPts val="0"/>
              </a:spcAft>
              <a:buSzPts val="1700"/>
              <a:buChar char="●"/>
            </a:pPr>
            <a:r>
              <a:rPr lang="en" sz="1700" b="1"/>
              <a:t>Separate, dedicated area just for flight schools</a:t>
            </a:r>
            <a:endParaRPr sz="1700" b="1"/>
          </a:p>
        </p:txBody>
      </p:sp>
      <p:sp>
        <p:nvSpPr>
          <p:cNvPr id="160" name="Google Shape;16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Vendors &amp; Sponsors Display Area</a:t>
            </a:r>
            <a:endParaRPr b="1"/>
          </a:p>
        </p:txBody>
      </p:sp>
      <p:pic>
        <p:nvPicPr>
          <p:cNvPr id="161" name="Google Shape;161;p29"/>
          <p:cNvPicPr preferRelativeResize="0"/>
          <p:nvPr/>
        </p:nvPicPr>
        <p:blipFill rotWithShape="1">
          <a:blip r:embed="rId3">
            <a:alphaModFix/>
          </a:blip>
          <a:srcRect l="3474" t="35674" b="22536"/>
          <a:stretch/>
        </p:blipFill>
        <p:spPr>
          <a:xfrm>
            <a:off x="0" y="2512625"/>
            <a:ext cx="9104573" cy="26308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Commemorative/Promotional T-Shirts</a:t>
            </a:r>
            <a:endParaRPr b="1"/>
          </a:p>
        </p:txBody>
      </p:sp>
      <p:sp>
        <p:nvSpPr>
          <p:cNvPr id="167" name="Google Shape;167;p30"/>
          <p:cNvSpPr txBox="1">
            <a:spLocks noGrp="1"/>
          </p:cNvSpPr>
          <p:nvPr>
            <p:ph type="title"/>
          </p:nvPr>
        </p:nvSpPr>
        <p:spPr>
          <a:xfrm>
            <a:off x="389325" y="1643963"/>
            <a:ext cx="3826800" cy="24420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SzPts val="1700"/>
              <a:buChar char="●"/>
            </a:pPr>
            <a:r>
              <a:rPr lang="en" sz="1700" b="1"/>
              <a:t>Pre-order </a:t>
            </a:r>
            <a:endParaRPr sz="1700" b="1"/>
          </a:p>
          <a:p>
            <a:pPr marL="457200" lvl="0" indent="-336550" algn="l" rtl="0">
              <a:lnSpc>
                <a:spcPct val="150000"/>
              </a:lnSpc>
              <a:spcBef>
                <a:spcPts val="0"/>
              </a:spcBef>
              <a:spcAft>
                <a:spcPts val="0"/>
              </a:spcAft>
              <a:buSzPts val="1700"/>
              <a:buChar char="●"/>
            </a:pPr>
            <a:r>
              <a:rPr lang="en" sz="1700" b="1"/>
              <a:t>Design/color considerations</a:t>
            </a:r>
            <a:endParaRPr sz="1700" b="1"/>
          </a:p>
          <a:p>
            <a:pPr marL="457200" lvl="0" indent="-336550" algn="l" rtl="0">
              <a:lnSpc>
                <a:spcPct val="150000"/>
              </a:lnSpc>
              <a:spcBef>
                <a:spcPts val="0"/>
              </a:spcBef>
              <a:spcAft>
                <a:spcPts val="0"/>
              </a:spcAft>
              <a:buSzPts val="1700"/>
              <a:buChar char="●"/>
            </a:pPr>
            <a:r>
              <a:rPr lang="en" sz="1700" b="1"/>
              <a:t>Display/sales tent during event</a:t>
            </a:r>
            <a:endParaRPr sz="1700" b="1"/>
          </a:p>
          <a:p>
            <a:pPr marL="457200" lvl="0" indent="-336550" algn="l" rtl="0">
              <a:lnSpc>
                <a:spcPct val="150000"/>
              </a:lnSpc>
              <a:spcBef>
                <a:spcPts val="0"/>
              </a:spcBef>
              <a:spcAft>
                <a:spcPts val="0"/>
              </a:spcAft>
              <a:buSzPts val="1700"/>
              <a:buChar char="●"/>
            </a:pPr>
            <a:r>
              <a:rPr lang="en" sz="1700" b="1"/>
              <a:t>Sales personnel</a:t>
            </a:r>
            <a:endParaRPr sz="1700" b="1"/>
          </a:p>
          <a:p>
            <a:pPr marL="457200" lvl="0" indent="-336550" algn="l" rtl="0">
              <a:lnSpc>
                <a:spcPct val="150000"/>
              </a:lnSpc>
              <a:spcBef>
                <a:spcPts val="0"/>
              </a:spcBef>
              <a:spcAft>
                <a:spcPts val="0"/>
              </a:spcAft>
              <a:buSzPts val="1700"/>
              <a:buChar char="●"/>
            </a:pPr>
            <a:r>
              <a:rPr lang="en" sz="1700" b="1"/>
              <a:t>Cash box with change</a:t>
            </a:r>
            <a:endParaRPr sz="1700" b="1"/>
          </a:p>
          <a:p>
            <a:pPr marL="457200" lvl="0" indent="-336550" algn="l" rtl="0">
              <a:lnSpc>
                <a:spcPct val="150000"/>
              </a:lnSpc>
              <a:spcBef>
                <a:spcPts val="0"/>
              </a:spcBef>
              <a:spcAft>
                <a:spcPts val="0"/>
              </a:spcAft>
              <a:buSzPts val="1700"/>
              <a:buChar char="●"/>
            </a:pPr>
            <a:r>
              <a:rPr lang="en" sz="1700" b="1"/>
              <a:t>Card reader</a:t>
            </a:r>
            <a:endParaRPr sz="1700" b="1"/>
          </a:p>
        </p:txBody>
      </p:sp>
      <p:pic>
        <p:nvPicPr>
          <p:cNvPr id="168" name="Google Shape;168;p30"/>
          <p:cNvPicPr preferRelativeResize="0"/>
          <p:nvPr/>
        </p:nvPicPr>
        <p:blipFill rotWithShape="1">
          <a:blip r:embed="rId3">
            <a:alphaModFix/>
          </a:blip>
          <a:srcRect l="13281" t="8709" r="9456"/>
          <a:stretch/>
        </p:blipFill>
        <p:spPr>
          <a:xfrm>
            <a:off x="4572000" y="1066425"/>
            <a:ext cx="4260300" cy="359708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11700" y="1119775"/>
            <a:ext cx="5595000" cy="35370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SzPts val="1700"/>
              <a:buChar char="●"/>
            </a:pPr>
            <a:r>
              <a:rPr lang="en" sz="1700" b="1"/>
              <a:t>Auto parking chairman</a:t>
            </a:r>
            <a:endParaRPr sz="1700" b="1"/>
          </a:p>
          <a:p>
            <a:pPr marL="457200" lvl="0" indent="-336550" algn="l" rtl="0">
              <a:lnSpc>
                <a:spcPct val="150000"/>
              </a:lnSpc>
              <a:spcBef>
                <a:spcPts val="0"/>
              </a:spcBef>
              <a:spcAft>
                <a:spcPts val="0"/>
              </a:spcAft>
              <a:buSzPts val="1700"/>
              <a:buChar char="●"/>
            </a:pPr>
            <a:r>
              <a:rPr lang="en" sz="1700" b="1"/>
              <a:t>Numerous volunteers (teenagers?)</a:t>
            </a:r>
            <a:endParaRPr sz="1700" b="1"/>
          </a:p>
          <a:p>
            <a:pPr marL="457200" lvl="0" indent="-336550" algn="l" rtl="0">
              <a:lnSpc>
                <a:spcPct val="150000"/>
              </a:lnSpc>
              <a:spcBef>
                <a:spcPts val="0"/>
              </a:spcBef>
              <a:spcAft>
                <a:spcPts val="0"/>
              </a:spcAft>
              <a:buSzPts val="1700"/>
              <a:buChar char="●"/>
            </a:pPr>
            <a:r>
              <a:rPr lang="en" sz="1700" b="1"/>
              <a:t>Option: charge for parking/event admission</a:t>
            </a:r>
            <a:endParaRPr sz="1700" b="1"/>
          </a:p>
          <a:p>
            <a:pPr marL="457200" lvl="0" indent="-336550" algn="l" rtl="0">
              <a:lnSpc>
                <a:spcPct val="150000"/>
              </a:lnSpc>
              <a:spcBef>
                <a:spcPts val="0"/>
              </a:spcBef>
              <a:spcAft>
                <a:spcPts val="0"/>
              </a:spcAft>
              <a:buSzPts val="1700"/>
              <a:buChar char="●"/>
            </a:pPr>
            <a:r>
              <a:rPr lang="en" sz="1700" b="1"/>
              <a:t>Money pouches and change for attendants</a:t>
            </a:r>
            <a:endParaRPr sz="1700" b="1"/>
          </a:p>
          <a:p>
            <a:pPr marL="457200" lvl="0" indent="-336550" algn="l" rtl="0">
              <a:lnSpc>
                <a:spcPct val="150000"/>
              </a:lnSpc>
              <a:spcBef>
                <a:spcPts val="0"/>
              </a:spcBef>
              <a:spcAft>
                <a:spcPts val="0"/>
              </a:spcAft>
              <a:buSzPts val="1700"/>
              <a:buChar char="●"/>
            </a:pPr>
            <a:r>
              <a:rPr lang="en" sz="1700" b="1"/>
              <a:t>Parking area well marked with cones/barricades</a:t>
            </a:r>
            <a:endParaRPr sz="1700" b="1"/>
          </a:p>
          <a:p>
            <a:pPr marL="457200" lvl="0" indent="-336550" algn="l" rtl="0">
              <a:lnSpc>
                <a:spcPct val="150000"/>
              </a:lnSpc>
              <a:spcBef>
                <a:spcPts val="0"/>
              </a:spcBef>
              <a:spcAft>
                <a:spcPts val="0"/>
              </a:spcAft>
              <a:buSzPts val="1700"/>
              <a:buChar char="●"/>
            </a:pPr>
            <a:r>
              <a:rPr lang="en" sz="1700" b="1"/>
              <a:t>Handicap parking area</a:t>
            </a:r>
            <a:endParaRPr sz="1700" b="1"/>
          </a:p>
          <a:p>
            <a:pPr marL="457200" lvl="0" indent="-336550" algn="l" rtl="0">
              <a:lnSpc>
                <a:spcPct val="150000"/>
              </a:lnSpc>
              <a:spcBef>
                <a:spcPts val="0"/>
              </a:spcBef>
              <a:spcAft>
                <a:spcPts val="0"/>
              </a:spcAft>
              <a:buSzPts val="1700"/>
              <a:buChar char="●"/>
            </a:pPr>
            <a:r>
              <a:rPr lang="en" sz="1700" b="1"/>
              <a:t>Plenty of signs pointing to various/multiple lots</a:t>
            </a:r>
            <a:endParaRPr sz="1700" b="1"/>
          </a:p>
          <a:p>
            <a:pPr marL="457200" lvl="0" indent="-336550" algn="l" rtl="0">
              <a:lnSpc>
                <a:spcPct val="150000"/>
              </a:lnSpc>
              <a:spcBef>
                <a:spcPts val="0"/>
              </a:spcBef>
              <a:spcAft>
                <a:spcPts val="0"/>
              </a:spcAft>
              <a:buSzPts val="1700"/>
              <a:buChar char="●"/>
            </a:pPr>
            <a:r>
              <a:rPr lang="en" sz="1700" b="1"/>
              <a:t>Reserved area for volunteers/official vehicles</a:t>
            </a:r>
            <a:endParaRPr sz="1700" b="1"/>
          </a:p>
          <a:p>
            <a:pPr marL="457200" lvl="0" indent="-336550" algn="l" rtl="0">
              <a:lnSpc>
                <a:spcPct val="150000"/>
              </a:lnSpc>
              <a:spcBef>
                <a:spcPts val="0"/>
              </a:spcBef>
              <a:spcAft>
                <a:spcPts val="0"/>
              </a:spcAft>
              <a:buSzPts val="1700"/>
              <a:buChar char="●"/>
            </a:pPr>
            <a:r>
              <a:rPr lang="en" sz="1700" b="1"/>
              <a:t>Reflective vests for all volunteers</a:t>
            </a:r>
            <a:endParaRPr sz="1700" b="1"/>
          </a:p>
        </p:txBody>
      </p:sp>
      <p:sp>
        <p:nvSpPr>
          <p:cNvPr id="174" name="Google Shape;17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Automobile Parking</a:t>
            </a:r>
            <a:endParaRPr b="1"/>
          </a:p>
        </p:txBody>
      </p:sp>
      <p:pic>
        <p:nvPicPr>
          <p:cNvPr id="175" name="Google Shape;175;p31"/>
          <p:cNvPicPr preferRelativeResize="0"/>
          <p:nvPr/>
        </p:nvPicPr>
        <p:blipFill rotWithShape="1">
          <a:blip r:embed="rId3">
            <a:alphaModFix/>
          </a:blip>
          <a:srcRect l="5868" t="4747" r="14822" b="8470"/>
          <a:stretch/>
        </p:blipFill>
        <p:spPr>
          <a:xfrm>
            <a:off x="6006275" y="0"/>
            <a:ext cx="3137726"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1407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b="1"/>
              <a:t>So, do you think you are ready for this?</a:t>
            </a:r>
            <a:endParaRPr b="1"/>
          </a:p>
        </p:txBody>
      </p:sp>
      <p:pic>
        <p:nvPicPr>
          <p:cNvPr id="62" name="Google Shape;62;p14"/>
          <p:cNvPicPr preferRelativeResize="0"/>
          <p:nvPr/>
        </p:nvPicPr>
        <p:blipFill>
          <a:blip r:embed="rId3">
            <a:alphaModFix/>
          </a:blip>
          <a:stretch>
            <a:fillRect/>
          </a:stretch>
        </p:blipFill>
        <p:spPr>
          <a:xfrm>
            <a:off x="0" y="1172550"/>
            <a:ext cx="3970949" cy="3970949"/>
          </a:xfrm>
          <a:prstGeom prst="rect">
            <a:avLst/>
          </a:prstGeom>
          <a:noFill/>
          <a:ln>
            <a:noFill/>
          </a:ln>
        </p:spPr>
      </p:pic>
      <p:pic>
        <p:nvPicPr>
          <p:cNvPr id="63" name="Google Shape;63;p14"/>
          <p:cNvPicPr preferRelativeResize="0"/>
          <p:nvPr/>
        </p:nvPicPr>
        <p:blipFill rotWithShape="1">
          <a:blip r:embed="rId4">
            <a:alphaModFix/>
          </a:blip>
          <a:srcRect r="17593"/>
          <a:stretch/>
        </p:blipFill>
        <p:spPr>
          <a:xfrm>
            <a:off x="4241427" y="1172550"/>
            <a:ext cx="4902574" cy="3970950"/>
          </a:xfrm>
          <a:prstGeom prst="rect">
            <a:avLst/>
          </a:prstGeom>
          <a:noFill/>
          <a:ln>
            <a:noFill/>
          </a:ln>
        </p:spPr>
      </p:pic>
      <p:pic>
        <p:nvPicPr>
          <p:cNvPr id="64" name="Google Shape;64;p14"/>
          <p:cNvPicPr preferRelativeResize="0"/>
          <p:nvPr/>
        </p:nvPicPr>
        <p:blipFill rotWithShape="1">
          <a:blip r:embed="rId5">
            <a:alphaModFix/>
          </a:blip>
          <a:srcRect t="1174" b="32858"/>
          <a:stretch/>
        </p:blipFill>
        <p:spPr>
          <a:xfrm>
            <a:off x="0" y="1123300"/>
            <a:ext cx="9144003" cy="40202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32"/>
          <p:cNvPicPr preferRelativeResize="0"/>
          <p:nvPr/>
        </p:nvPicPr>
        <p:blipFill rotWithShape="1">
          <a:blip r:embed="rId3">
            <a:alphaModFix/>
          </a:blip>
          <a:srcRect l="9" r="9"/>
          <a:stretch/>
        </p:blipFill>
        <p:spPr>
          <a:xfrm>
            <a:off x="914400" y="152400"/>
            <a:ext cx="7249203" cy="483870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Aircraft Parking</a:t>
            </a:r>
            <a:endParaRPr sz="1800" b="1"/>
          </a:p>
        </p:txBody>
      </p:sp>
      <p:sp>
        <p:nvSpPr>
          <p:cNvPr id="186" name="Google Shape;186;p33"/>
          <p:cNvSpPr txBox="1"/>
          <p:nvPr/>
        </p:nvSpPr>
        <p:spPr>
          <a:xfrm>
            <a:off x="311700" y="1141900"/>
            <a:ext cx="8274000" cy="3586500"/>
          </a:xfrm>
          <a:prstGeom prst="rect">
            <a:avLst/>
          </a:prstGeom>
          <a:noFill/>
          <a:ln>
            <a:noFill/>
          </a:ln>
        </p:spPr>
        <p:txBody>
          <a:bodyPr spcFirstLastPara="1" wrap="square" lIns="91425" tIns="91425" rIns="91425" bIns="91425" anchor="t" anchorCtr="0">
            <a:spAutoFit/>
          </a:bodyPr>
          <a:lstStyle/>
          <a:p>
            <a:pPr marL="457200" lvl="0" indent="-336550" algn="l" rtl="0">
              <a:lnSpc>
                <a:spcPct val="150000"/>
              </a:lnSpc>
              <a:spcBef>
                <a:spcPts val="0"/>
              </a:spcBef>
              <a:spcAft>
                <a:spcPts val="0"/>
              </a:spcAft>
              <a:buClr>
                <a:schemeClr val="dk1"/>
              </a:buClr>
              <a:buSzPts val="1700"/>
              <a:buChar char="●"/>
            </a:pPr>
            <a:r>
              <a:rPr lang="en" sz="1700" b="1">
                <a:solidFill>
                  <a:schemeClr val="dk1"/>
                </a:solidFill>
              </a:rPr>
              <a:t>Air boss - </a:t>
            </a:r>
            <a:r>
              <a:rPr lang="en" sz="1700" b="1" u="sng">
                <a:solidFill>
                  <a:schemeClr val="dk1"/>
                </a:solidFill>
              </a:rPr>
              <a:t>super important!</a:t>
            </a:r>
            <a:endParaRPr sz="1700" b="1" u="sng">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Parking area chairmen, one for each area: North, South, etc.</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Plenty of volunteers, preferably pilots or experienced CAP Cadets</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Aviation radios tuned to event ground frequency for all volunteers</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Establish a ground frequency for the event, and indicate with large, legible signs at taxiway exits.  Airboss will advise arriving aircraft to switch to ground frequency.</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Option: separate aircraft by type (warbirds, general, taildraggers, etc.)</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Reflective vests for all volunteers</a:t>
            </a: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4"/>
          <p:cNvPicPr preferRelativeResize="0"/>
          <p:nvPr/>
        </p:nvPicPr>
        <p:blipFill>
          <a:blip r:embed="rId3">
            <a:alphaModFix/>
          </a:blip>
          <a:stretch>
            <a:fillRect/>
          </a:stretch>
        </p:blipFill>
        <p:spPr>
          <a:xfrm>
            <a:off x="914400" y="152400"/>
            <a:ext cx="7249203" cy="48387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Aircraft Fueling</a:t>
            </a:r>
            <a:endParaRPr b="1"/>
          </a:p>
        </p:txBody>
      </p:sp>
      <p:sp>
        <p:nvSpPr>
          <p:cNvPr id="197" name="Google Shape;197;p35"/>
          <p:cNvSpPr txBox="1">
            <a:spLocks noGrp="1"/>
          </p:cNvSpPr>
          <p:nvPr>
            <p:ph type="body" idx="1"/>
          </p:nvPr>
        </p:nvSpPr>
        <p:spPr>
          <a:xfrm>
            <a:off x="311700" y="1484300"/>
            <a:ext cx="8039700" cy="27633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Clr>
                <a:schemeClr val="dk1"/>
              </a:buClr>
              <a:buSzPts val="1700"/>
              <a:buChar char="●"/>
            </a:pPr>
            <a:r>
              <a:rPr lang="en" sz="1700" b="1">
                <a:solidFill>
                  <a:schemeClr val="dk1"/>
                </a:solidFill>
              </a:rPr>
              <a:t>Plenty of fuel on hand for event – order early</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Consider advertised fuel discount for event</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Extra fuel service personnel during event</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Fuel attendant at self-serve facility – speeds up process</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Use cones to segregate fuel service area from aircraft parking area </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Set up one way access area for self service fuel area using cones</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Prevent traffic jam/chaos near fuel pumps</a:t>
            </a:r>
            <a:endParaRPr sz="1700" b="1">
              <a:solidFill>
                <a:schemeClr val="dk1"/>
              </a:solidFill>
            </a:endParaRPr>
          </a:p>
          <a:p>
            <a:pPr marL="0" lvl="0" indent="0" algn="l" rtl="0">
              <a:spcBef>
                <a:spcPts val="1200"/>
              </a:spcBef>
              <a:spcAft>
                <a:spcPts val="0"/>
              </a:spcAft>
              <a:buNone/>
            </a:pPr>
            <a:endParaRPr sz="1700" b="1">
              <a:solidFill>
                <a:schemeClr val="dk1"/>
              </a:solidFill>
            </a:endParaRPr>
          </a:p>
          <a:p>
            <a:pPr marL="0" lvl="0" indent="0" algn="l" rtl="0">
              <a:spcBef>
                <a:spcPts val="1200"/>
              </a:spcBef>
              <a:spcAft>
                <a:spcPts val="1200"/>
              </a:spcAft>
              <a:buNone/>
            </a:pPr>
            <a:endParaRPr sz="1700" b="1">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6"/>
          <p:cNvSpPr txBox="1">
            <a:spLocks noGrp="1"/>
          </p:cNvSpPr>
          <p:nvPr>
            <p:ph type="title"/>
          </p:nvPr>
        </p:nvSpPr>
        <p:spPr>
          <a:xfrm>
            <a:off x="311700" y="1374175"/>
            <a:ext cx="5296500" cy="3150000"/>
          </a:xfrm>
          <a:prstGeom prst="rect">
            <a:avLst/>
          </a:prstGeom>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SzPts val="1700"/>
              <a:buChar char="●"/>
            </a:pPr>
            <a:r>
              <a:rPr lang="en" sz="1700" b="1"/>
              <a:t>Options: S.T.O.L. Demo, Flour Bombing, Spot Landing</a:t>
            </a:r>
            <a:endParaRPr sz="1700" b="1"/>
          </a:p>
          <a:p>
            <a:pPr marL="457200" lvl="0" indent="-336550" algn="l" rtl="0">
              <a:lnSpc>
                <a:spcPct val="100000"/>
              </a:lnSpc>
              <a:spcBef>
                <a:spcPts val="1000"/>
              </a:spcBef>
              <a:spcAft>
                <a:spcPts val="0"/>
              </a:spcAft>
              <a:buSzPts val="1700"/>
              <a:buChar char="●"/>
            </a:pPr>
            <a:r>
              <a:rPr lang="en" sz="1700" b="1"/>
              <a:t>Participant registration information and fees</a:t>
            </a:r>
            <a:endParaRPr sz="1700" b="1"/>
          </a:p>
          <a:p>
            <a:pPr marL="457200" lvl="0" indent="-336550" algn="l" rtl="0">
              <a:lnSpc>
                <a:spcPct val="100000"/>
              </a:lnSpc>
              <a:spcBef>
                <a:spcPts val="1000"/>
              </a:spcBef>
              <a:spcAft>
                <a:spcPts val="0"/>
              </a:spcAft>
              <a:buSzPts val="1700"/>
              <a:buChar char="●"/>
            </a:pPr>
            <a:r>
              <a:rPr lang="en" sz="1700" b="1"/>
              <a:t>Hold detailed pilots meeting prior to start of competition</a:t>
            </a:r>
            <a:endParaRPr sz="1700" b="1"/>
          </a:p>
          <a:p>
            <a:pPr marL="457200" lvl="0" indent="-336550" algn="l" rtl="0">
              <a:lnSpc>
                <a:spcPct val="100000"/>
              </a:lnSpc>
              <a:spcBef>
                <a:spcPts val="1000"/>
              </a:spcBef>
              <a:spcAft>
                <a:spcPts val="0"/>
              </a:spcAft>
              <a:buSzPts val="1700"/>
              <a:buChar char="●"/>
            </a:pPr>
            <a:r>
              <a:rPr lang="en" sz="1700" b="1"/>
              <a:t>Competition/demonstration chairman - </a:t>
            </a:r>
            <a:r>
              <a:rPr lang="en" sz="1700" b="1" u="sng"/>
              <a:t>super important!</a:t>
            </a:r>
            <a:endParaRPr sz="1700" b="1" u="sng"/>
          </a:p>
          <a:p>
            <a:pPr marL="457200" lvl="0" indent="-336550" algn="l" rtl="0">
              <a:lnSpc>
                <a:spcPct val="100000"/>
              </a:lnSpc>
              <a:spcBef>
                <a:spcPts val="1000"/>
              </a:spcBef>
              <a:spcAft>
                <a:spcPts val="0"/>
              </a:spcAft>
              <a:buSzPts val="1700"/>
              <a:buChar char="●"/>
            </a:pPr>
            <a:r>
              <a:rPr lang="en" sz="1700" b="1"/>
              <a:t>Seek out someone with experience in this</a:t>
            </a:r>
            <a:endParaRPr sz="1700" b="1"/>
          </a:p>
          <a:p>
            <a:pPr marL="457200" lvl="0" indent="-336550" algn="l" rtl="0">
              <a:lnSpc>
                <a:spcPct val="100000"/>
              </a:lnSpc>
              <a:spcBef>
                <a:spcPts val="1000"/>
              </a:spcBef>
              <a:spcAft>
                <a:spcPts val="1000"/>
              </a:spcAft>
              <a:buSzPts val="1700"/>
              <a:buChar char="●"/>
            </a:pPr>
            <a:r>
              <a:rPr lang="en" sz="1700" b="1"/>
              <a:t>Lots of volunteers needed for these events</a:t>
            </a:r>
            <a:endParaRPr sz="1700" b="1"/>
          </a:p>
        </p:txBody>
      </p:sp>
      <p:sp>
        <p:nvSpPr>
          <p:cNvPr id="203" name="Google Shape;20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Competitions and Demonstrations</a:t>
            </a:r>
            <a:endParaRPr b="1"/>
          </a:p>
        </p:txBody>
      </p:sp>
      <p:pic>
        <p:nvPicPr>
          <p:cNvPr id="204" name="Google Shape;204;p36"/>
          <p:cNvPicPr preferRelativeResize="0"/>
          <p:nvPr/>
        </p:nvPicPr>
        <p:blipFill rotWithShape="1">
          <a:blip r:embed="rId3">
            <a:alphaModFix/>
          </a:blip>
          <a:srcRect l="21957" r="35456"/>
          <a:stretch/>
        </p:blipFill>
        <p:spPr>
          <a:xfrm>
            <a:off x="5862475" y="0"/>
            <a:ext cx="3281526" cy="51435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7" descr="Jon Humberd expertly demonstrates a very short take-off and landing in his &quot;Super 701&quot; Zenith STOL on a very gusty day in Calhoun, Georgia, winning the STOL competition with a measured 41-foot take-off and a 40-foot landing (in winds gusting up to a reported 32 knots!) &#10;October 16, 2021. &quot;Super 701&quot; Zenith STOL CH 701 powered by a 130-hp UL350iS engine with DUC propeller.&#10;&#10;#ch701 #SkyJeep #zenair #zenithaircraft #ch701 #flyitlikeyouSTOLit #super701 #BuildItFlyIt" title="Short takeoff and landing in gusty conditions: Zenith STOL">
            <a:hlinkClick r:id="rId3"/>
          </p:cNvPr>
          <p:cNvPicPr preferRelativeResize="0"/>
          <p:nvPr/>
        </p:nvPicPr>
        <p:blipFill>
          <a:blip r:embed="rId4">
            <a:alphaModFix/>
          </a:blip>
          <a:stretch>
            <a:fillRect/>
          </a:stretch>
        </p:blipFill>
        <p:spPr>
          <a:xfrm>
            <a:off x="152400" y="152400"/>
            <a:ext cx="8928775" cy="4873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8"/>
          <p:cNvPicPr preferRelativeResize="0"/>
          <p:nvPr/>
        </p:nvPicPr>
        <p:blipFill>
          <a:blip r:embed="rId3">
            <a:alphaModFix/>
          </a:blip>
          <a:stretch>
            <a:fillRect/>
          </a:stretch>
        </p:blipFill>
        <p:spPr>
          <a:xfrm>
            <a:off x="152400" y="152400"/>
            <a:ext cx="4419599" cy="2732276"/>
          </a:xfrm>
          <a:prstGeom prst="rect">
            <a:avLst/>
          </a:prstGeom>
          <a:noFill/>
          <a:ln w="9525" cap="flat" cmpd="sng">
            <a:solidFill>
              <a:schemeClr val="dk1"/>
            </a:solidFill>
            <a:prstDash val="solid"/>
            <a:round/>
            <a:headEnd type="none" w="sm" len="sm"/>
            <a:tailEnd type="none" w="sm" len="sm"/>
          </a:ln>
        </p:spPr>
      </p:pic>
      <p:pic>
        <p:nvPicPr>
          <p:cNvPr id="215" name="Google Shape;215;p38"/>
          <p:cNvPicPr preferRelativeResize="0"/>
          <p:nvPr/>
        </p:nvPicPr>
        <p:blipFill>
          <a:blip r:embed="rId4">
            <a:alphaModFix/>
          </a:blip>
          <a:stretch>
            <a:fillRect/>
          </a:stretch>
        </p:blipFill>
        <p:spPr>
          <a:xfrm>
            <a:off x="4724400" y="152400"/>
            <a:ext cx="4267198" cy="2732276"/>
          </a:xfrm>
          <a:prstGeom prst="rect">
            <a:avLst/>
          </a:prstGeom>
          <a:noFill/>
          <a:ln w="9525" cap="flat" cmpd="sng">
            <a:solidFill>
              <a:schemeClr val="dk1"/>
            </a:solidFill>
            <a:prstDash val="solid"/>
            <a:round/>
            <a:headEnd type="none" w="sm" len="sm"/>
            <a:tailEnd type="none" w="sm" len="sm"/>
          </a:ln>
        </p:spPr>
      </p:pic>
      <p:pic>
        <p:nvPicPr>
          <p:cNvPr id="216" name="Google Shape;216;p38"/>
          <p:cNvPicPr preferRelativeResize="0"/>
          <p:nvPr/>
        </p:nvPicPr>
        <p:blipFill>
          <a:blip r:embed="rId5">
            <a:alphaModFix/>
          </a:blip>
          <a:stretch>
            <a:fillRect/>
          </a:stretch>
        </p:blipFill>
        <p:spPr>
          <a:xfrm>
            <a:off x="4724400" y="3004600"/>
            <a:ext cx="4267198" cy="2024025"/>
          </a:xfrm>
          <a:prstGeom prst="rect">
            <a:avLst/>
          </a:prstGeom>
          <a:noFill/>
          <a:ln w="9525" cap="flat" cmpd="sng">
            <a:solidFill>
              <a:schemeClr val="dk1"/>
            </a:solidFill>
            <a:prstDash val="solid"/>
            <a:round/>
            <a:headEnd type="none" w="sm" len="sm"/>
            <a:tailEnd type="none" w="sm" len="sm"/>
          </a:ln>
        </p:spPr>
      </p:pic>
      <p:pic>
        <p:nvPicPr>
          <p:cNvPr id="217" name="Google Shape;217;p38"/>
          <p:cNvPicPr preferRelativeResize="0"/>
          <p:nvPr/>
        </p:nvPicPr>
        <p:blipFill>
          <a:blip r:embed="rId6">
            <a:alphaModFix/>
          </a:blip>
          <a:stretch>
            <a:fillRect/>
          </a:stretch>
        </p:blipFill>
        <p:spPr>
          <a:xfrm>
            <a:off x="152400" y="3039600"/>
            <a:ext cx="4419599" cy="1954024"/>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Emergency Service Personnel</a:t>
            </a:r>
            <a:endParaRPr b="1"/>
          </a:p>
          <a:p>
            <a:pPr marL="0" lvl="0" indent="0" algn="l" rtl="0">
              <a:spcBef>
                <a:spcPts val="0"/>
              </a:spcBef>
              <a:spcAft>
                <a:spcPts val="0"/>
              </a:spcAft>
              <a:buNone/>
            </a:pPr>
            <a:endParaRPr b="1"/>
          </a:p>
          <a:p>
            <a:pPr marL="457200" lvl="0" indent="-344169" algn="l" rtl="0">
              <a:spcBef>
                <a:spcPts val="0"/>
              </a:spcBef>
              <a:spcAft>
                <a:spcPts val="0"/>
              </a:spcAft>
              <a:buSzPct val="100000"/>
              <a:buChar char="●"/>
            </a:pPr>
            <a:r>
              <a:rPr lang="en" sz="2022" b="1"/>
              <a:t>Have emergency personnel stationed on the field during event</a:t>
            </a:r>
            <a:endParaRPr sz="2022" b="1"/>
          </a:p>
          <a:p>
            <a:pPr marL="457200" lvl="0" indent="-344169" algn="l" rtl="0">
              <a:spcBef>
                <a:spcPts val="1000"/>
              </a:spcBef>
              <a:spcAft>
                <a:spcPts val="0"/>
              </a:spcAft>
              <a:buSzPct val="100000"/>
              <a:buChar char="●"/>
            </a:pPr>
            <a:r>
              <a:rPr lang="en" sz="2022" b="1"/>
              <a:t>Fire, EMS and police</a:t>
            </a:r>
            <a:endParaRPr sz="2022" b="1"/>
          </a:p>
          <a:p>
            <a:pPr marL="457200" lvl="0" indent="-344169" algn="l" rtl="0">
              <a:spcBef>
                <a:spcPts val="1000"/>
              </a:spcBef>
              <a:spcAft>
                <a:spcPts val="0"/>
              </a:spcAft>
              <a:buSzPct val="100000"/>
              <a:buChar char="●"/>
            </a:pPr>
            <a:r>
              <a:rPr lang="en" sz="2022" b="1"/>
              <a:t>Provide free meals, snacks and drinks for service personnel</a:t>
            </a:r>
            <a:endParaRPr sz="2022" b="1"/>
          </a:p>
          <a:p>
            <a:pPr marL="0" lvl="0" indent="0" algn="l" rtl="0">
              <a:spcBef>
                <a:spcPts val="1000"/>
              </a:spcBef>
              <a:spcAft>
                <a:spcPts val="1000"/>
              </a:spcAft>
              <a:buNone/>
            </a:pPr>
            <a:endParaRPr sz="2022" b="1"/>
          </a:p>
        </p:txBody>
      </p:sp>
      <p:pic>
        <p:nvPicPr>
          <p:cNvPr id="223" name="Google Shape;223;p39"/>
          <p:cNvPicPr preferRelativeResize="0"/>
          <p:nvPr/>
        </p:nvPicPr>
        <p:blipFill rotWithShape="1">
          <a:blip r:embed="rId3">
            <a:alphaModFix/>
          </a:blip>
          <a:srcRect t="27055" b="32252"/>
          <a:stretch/>
        </p:blipFill>
        <p:spPr>
          <a:xfrm>
            <a:off x="0" y="2660250"/>
            <a:ext cx="9143999" cy="24832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0"/>
          <p:cNvSpPr txBox="1">
            <a:spLocks noGrp="1"/>
          </p:cNvSpPr>
          <p:nvPr>
            <p:ph type="title"/>
          </p:nvPr>
        </p:nvSpPr>
        <p:spPr>
          <a:xfrm>
            <a:off x="311700" y="1237050"/>
            <a:ext cx="5047200" cy="29322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b="1"/>
              <a:t>Have dedicated photographers and videographers for the event</a:t>
            </a:r>
            <a:endParaRPr sz="1700" b="1"/>
          </a:p>
          <a:p>
            <a:pPr marL="457200" lvl="0" indent="-336550" algn="l" rtl="0">
              <a:spcBef>
                <a:spcPts val="1000"/>
              </a:spcBef>
              <a:spcAft>
                <a:spcPts val="0"/>
              </a:spcAft>
              <a:buSzPts val="1700"/>
              <a:buChar char="●"/>
            </a:pPr>
            <a:r>
              <a:rPr lang="en" sz="1700" b="1"/>
              <a:t>Invite the local newspaper and television stations to cover the event</a:t>
            </a:r>
            <a:endParaRPr sz="1700" b="1"/>
          </a:p>
          <a:p>
            <a:pPr marL="457200" lvl="0" indent="-336550" algn="l" rtl="0">
              <a:spcBef>
                <a:spcPts val="1000"/>
              </a:spcBef>
              <a:spcAft>
                <a:spcPts val="0"/>
              </a:spcAft>
              <a:buSzPts val="1700"/>
              <a:buChar char="●"/>
            </a:pPr>
            <a:r>
              <a:rPr lang="en" sz="1700" b="1"/>
              <a:t>Arrange an aircraft ride for the media</a:t>
            </a:r>
            <a:endParaRPr sz="1700" b="1"/>
          </a:p>
          <a:p>
            <a:pPr marL="457200" lvl="0" indent="-336550" algn="l" rtl="0">
              <a:spcBef>
                <a:spcPts val="1000"/>
              </a:spcBef>
              <a:spcAft>
                <a:spcPts val="1000"/>
              </a:spcAft>
              <a:buSzPts val="1700"/>
              <a:buChar char="●"/>
            </a:pPr>
            <a:r>
              <a:rPr lang="en" sz="1700" b="1"/>
              <a:t>Photos/videos will be great for social media, community relations and future advertising</a:t>
            </a:r>
            <a:endParaRPr sz="1700" b="1"/>
          </a:p>
        </p:txBody>
      </p:sp>
      <p:sp>
        <p:nvSpPr>
          <p:cNvPr id="229" name="Google Shape;229;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Photography and Videography</a:t>
            </a:r>
            <a:endParaRPr b="1"/>
          </a:p>
        </p:txBody>
      </p:sp>
      <p:pic>
        <p:nvPicPr>
          <p:cNvPr id="230" name="Google Shape;230;p40"/>
          <p:cNvPicPr preferRelativeResize="0"/>
          <p:nvPr/>
        </p:nvPicPr>
        <p:blipFill>
          <a:blip r:embed="rId3">
            <a:alphaModFix/>
          </a:blip>
          <a:stretch>
            <a:fillRect/>
          </a:stretch>
        </p:blipFill>
        <p:spPr>
          <a:xfrm>
            <a:off x="5710802" y="0"/>
            <a:ext cx="3433200" cy="51435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41"/>
          <p:cNvPicPr preferRelativeResize="0"/>
          <p:nvPr/>
        </p:nvPicPr>
        <p:blipFill>
          <a:blip r:embed="rId3">
            <a:alphaModFix/>
          </a:blip>
          <a:stretch>
            <a:fillRect/>
          </a:stretch>
        </p:blipFill>
        <p:spPr>
          <a:xfrm>
            <a:off x="280225" y="211425"/>
            <a:ext cx="4419599" cy="2755949"/>
          </a:xfrm>
          <a:prstGeom prst="rect">
            <a:avLst/>
          </a:prstGeom>
          <a:noFill/>
          <a:ln w="9525" cap="flat" cmpd="sng">
            <a:solidFill>
              <a:schemeClr val="dk1"/>
            </a:solidFill>
            <a:prstDash val="solid"/>
            <a:round/>
            <a:headEnd type="none" w="sm" len="sm"/>
            <a:tailEnd type="none" w="sm" len="sm"/>
          </a:ln>
        </p:spPr>
      </p:pic>
      <p:pic>
        <p:nvPicPr>
          <p:cNvPr id="236" name="Google Shape;236;p41"/>
          <p:cNvPicPr preferRelativeResize="0"/>
          <p:nvPr/>
        </p:nvPicPr>
        <p:blipFill>
          <a:blip r:embed="rId4">
            <a:alphaModFix/>
          </a:blip>
          <a:stretch>
            <a:fillRect/>
          </a:stretch>
        </p:blipFill>
        <p:spPr>
          <a:xfrm>
            <a:off x="4768599" y="211425"/>
            <a:ext cx="4129526" cy="2755958"/>
          </a:xfrm>
          <a:prstGeom prst="rect">
            <a:avLst/>
          </a:prstGeom>
          <a:noFill/>
          <a:ln w="9525" cap="flat" cmpd="sng">
            <a:solidFill>
              <a:schemeClr val="dk1"/>
            </a:solidFill>
            <a:prstDash val="solid"/>
            <a:round/>
            <a:headEnd type="none" w="sm" len="sm"/>
            <a:tailEnd type="none" w="sm" len="sm"/>
          </a:ln>
        </p:spPr>
      </p:pic>
      <p:pic>
        <p:nvPicPr>
          <p:cNvPr id="237" name="Google Shape;237;p41"/>
          <p:cNvPicPr preferRelativeResize="0"/>
          <p:nvPr/>
        </p:nvPicPr>
        <p:blipFill>
          <a:blip r:embed="rId5">
            <a:alphaModFix/>
          </a:blip>
          <a:stretch>
            <a:fillRect/>
          </a:stretch>
        </p:blipFill>
        <p:spPr>
          <a:xfrm>
            <a:off x="3368325" y="3159099"/>
            <a:ext cx="2803995" cy="1871327"/>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What are we going to talk about today?</a:t>
            </a:r>
            <a:endParaRPr b="1"/>
          </a:p>
        </p:txBody>
      </p:sp>
      <p:sp>
        <p:nvSpPr>
          <p:cNvPr id="70" name="Google Shape;70;p15"/>
          <p:cNvSpPr txBox="1">
            <a:spLocks noGrp="1"/>
          </p:cNvSpPr>
          <p:nvPr>
            <p:ph type="body" idx="1"/>
          </p:nvPr>
        </p:nvSpPr>
        <p:spPr>
          <a:xfrm>
            <a:off x="311700" y="1320000"/>
            <a:ext cx="8520600" cy="31632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Clr>
                <a:schemeClr val="dk1"/>
              </a:buClr>
              <a:buSzPts val="1700"/>
              <a:buChar char="●"/>
            </a:pPr>
            <a:r>
              <a:rPr lang="en" sz="1700" b="1">
                <a:solidFill>
                  <a:schemeClr val="dk1"/>
                </a:solidFill>
              </a:rPr>
              <a:t>The team at CZL (Tom B. David Airport - Calhoun, GA) has been planning and operating community events at the airport for over 20 years now.</a:t>
            </a:r>
            <a:endParaRPr sz="1700" b="1">
              <a:solidFill>
                <a:schemeClr val="dk1"/>
              </a:solidFill>
            </a:endParaRPr>
          </a:p>
          <a:p>
            <a:pPr marL="457200" lvl="0" indent="-336550" algn="l" rtl="0">
              <a:spcBef>
                <a:spcPts val="1000"/>
              </a:spcBef>
              <a:spcAft>
                <a:spcPts val="0"/>
              </a:spcAft>
              <a:buClr>
                <a:schemeClr val="dk1"/>
              </a:buClr>
              <a:buSzPts val="1700"/>
              <a:buChar char="●"/>
            </a:pPr>
            <a:r>
              <a:rPr lang="en" sz="1700" b="1">
                <a:solidFill>
                  <a:schemeClr val="dk1"/>
                </a:solidFill>
              </a:rPr>
              <a:t>CZL typically hosts two major events a year, that are enjoyed by our aviation friends, tenants and the general public.</a:t>
            </a:r>
            <a:endParaRPr sz="1700" b="1">
              <a:solidFill>
                <a:schemeClr val="dk1"/>
              </a:solidFill>
            </a:endParaRPr>
          </a:p>
          <a:p>
            <a:pPr marL="457200" lvl="0" indent="-336550" algn="l" rtl="0">
              <a:lnSpc>
                <a:spcPct val="100000"/>
              </a:lnSpc>
              <a:spcBef>
                <a:spcPts val="1000"/>
              </a:spcBef>
              <a:spcAft>
                <a:spcPts val="0"/>
              </a:spcAft>
              <a:buClr>
                <a:schemeClr val="dk1"/>
              </a:buClr>
              <a:buSzPts val="1700"/>
              <a:buChar char="●"/>
            </a:pPr>
            <a:r>
              <a:rPr lang="en" sz="1700" b="1">
                <a:solidFill>
                  <a:schemeClr val="dk1"/>
                </a:solidFill>
              </a:rPr>
              <a:t>We would like to share some of our thoughts and experience on airport event planning with you.</a:t>
            </a:r>
            <a:endParaRPr sz="1700" b="1">
              <a:solidFill>
                <a:schemeClr val="dk1"/>
              </a:solidFill>
            </a:endParaRPr>
          </a:p>
          <a:p>
            <a:pPr marL="457200" lvl="0" indent="-336550" algn="l" rtl="0">
              <a:lnSpc>
                <a:spcPct val="150000"/>
              </a:lnSpc>
              <a:spcBef>
                <a:spcPts val="1000"/>
              </a:spcBef>
              <a:spcAft>
                <a:spcPts val="0"/>
              </a:spcAft>
              <a:buClr>
                <a:schemeClr val="dk1"/>
              </a:buClr>
              <a:buSzPts val="1700"/>
              <a:buChar char="●"/>
            </a:pPr>
            <a:r>
              <a:rPr lang="en" sz="1700" b="1">
                <a:solidFill>
                  <a:schemeClr val="dk1"/>
                </a:solidFill>
              </a:rPr>
              <a:t>We will also share the detailed event planning checklist we have developed.</a:t>
            </a:r>
            <a:endParaRPr sz="1700" b="1">
              <a:solidFill>
                <a:schemeClr val="dk1"/>
              </a:solidFill>
            </a:endParaRPr>
          </a:p>
          <a:p>
            <a:pPr marL="457200" lvl="0" indent="-336550" algn="l" rtl="0">
              <a:spcBef>
                <a:spcPts val="1000"/>
              </a:spcBef>
              <a:spcAft>
                <a:spcPts val="1000"/>
              </a:spcAft>
              <a:buClr>
                <a:schemeClr val="dk1"/>
              </a:buClr>
              <a:buSzPts val="1700"/>
              <a:buChar char="●"/>
            </a:pPr>
            <a:r>
              <a:rPr lang="en" sz="1700" b="1">
                <a:solidFill>
                  <a:schemeClr val="dk1"/>
                </a:solidFill>
              </a:rPr>
              <a:t>We hope this will give you a jump start on hosting your own event.</a:t>
            </a:r>
            <a:endParaRPr sz="17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Event Insurance Coverage</a:t>
            </a:r>
            <a:endParaRPr b="1"/>
          </a:p>
          <a:p>
            <a:pPr marL="0" lvl="0" indent="0" algn="l" rtl="0">
              <a:spcBef>
                <a:spcPts val="0"/>
              </a:spcBef>
              <a:spcAft>
                <a:spcPts val="0"/>
              </a:spcAft>
              <a:buNone/>
            </a:pPr>
            <a:endParaRPr b="1"/>
          </a:p>
          <a:p>
            <a:pPr marL="457200" lvl="0" indent="-334327" algn="l" rtl="0">
              <a:spcBef>
                <a:spcPts val="0"/>
              </a:spcBef>
              <a:spcAft>
                <a:spcPts val="0"/>
              </a:spcAft>
              <a:buSzPct val="100000"/>
              <a:buChar char="●"/>
            </a:pPr>
            <a:r>
              <a:rPr lang="en" sz="1850" b="1"/>
              <a:t>Contact your airport insurance professional regarding what additional coverage they may recommend or require for the event.</a:t>
            </a:r>
            <a:endParaRPr b="1"/>
          </a:p>
        </p:txBody>
      </p:sp>
      <p:pic>
        <p:nvPicPr>
          <p:cNvPr id="243" name="Google Shape;243;p42"/>
          <p:cNvPicPr preferRelativeResize="0"/>
          <p:nvPr/>
        </p:nvPicPr>
        <p:blipFill rotWithShape="1">
          <a:blip r:embed="rId3">
            <a:alphaModFix/>
          </a:blip>
          <a:srcRect t="22096" b="27694"/>
          <a:stretch/>
        </p:blipFill>
        <p:spPr>
          <a:xfrm>
            <a:off x="0" y="2079075"/>
            <a:ext cx="9144003" cy="30644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3"/>
          <p:cNvSpPr txBox="1">
            <a:spLocks noGrp="1"/>
          </p:cNvSpPr>
          <p:nvPr>
            <p:ph type="title"/>
          </p:nvPr>
        </p:nvSpPr>
        <p:spPr>
          <a:xfrm>
            <a:off x="311700" y="52061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 Pre-Event Planning Checklist (start 3 months out)</a:t>
            </a:r>
            <a:endParaRPr b="1"/>
          </a:p>
        </p:txBody>
      </p:sp>
      <p:sp>
        <p:nvSpPr>
          <p:cNvPr id="249" name="Google Shape;249;p43"/>
          <p:cNvSpPr txBox="1">
            <a:spLocks noGrp="1"/>
          </p:cNvSpPr>
          <p:nvPr>
            <p:ph type="body" idx="1"/>
          </p:nvPr>
        </p:nvSpPr>
        <p:spPr>
          <a:xfrm>
            <a:off x="311688" y="1206488"/>
            <a:ext cx="3999900" cy="31923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dk1"/>
              </a:buClr>
              <a:buSzPts val="1600"/>
              <a:buChar char="●"/>
            </a:pPr>
            <a:r>
              <a:rPr lang="en" sz="1600" b="1">
                <a:solidFill>
                  <a:schemeClr val="dk1"/>
                </a:solidFill>
              </a:rPr>
              <a:t>Event defined</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Date selected</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Advertising in place</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Sponsors secured</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Volunteers secured</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T-shirts ordered</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Signs and banners ordered</a:t>
            </a:r>
            <a:endParaRPr sz="1600" b="1">
              <a:solidFill>
                <a:schemeClr val="dk1"/>
              </a:solidFill>
            </a:endParaRPr>
          </a:p>
          <a:p>
            <a:pPr marL="457200" lvl="0" indent="-330200" algn="l" rtl="0">
              <a:lnSpc>
                <a:spcPct val="100000"/>
              </a:lnSpc>
              <a:spcBef>
                <a:spcPts val="1000"/>
              </a:spcBef>
              <a:spcAft>
                <a:spcPts val="1000"/>
              </a:spcAft>
              <a:buClr>
                <a:schemeClr val="dk1"/>
              </a:buClr>
              <a:buSzPts val="1600"/>
              <a:buChar char="●"/>
            </a:pPr>
            <a:r>
              <a:rPr lang="en" sz="1600" b="1">
                <a:solidFill>
                  <a:schemeClr val="dk1"/>
                </a:solidFill>
              </a:rPr>
              <a:t>Food vendors secured</a:t>
            </a:r>
            <a:endParaRPr sz="1600" b="1">
              <a:solidFill>
                <a:schemeClr val="dk1"/>
              </a:solidFill>
            </a:endParaRPr>
          </a:p>
        </p:txBody>
      </p:sp>
      <p:sp>
        <p:nvSpPr>
          <p:cNvPr id="250" name="Google Shape;250;p43"/>
          <p:cNvSpPr txBox="1">
            <a:spLocks noGrp="1"/>
          </p:cNvSpPr>
          <p:nvPr>
            <p:ph type="body" idx="2"/>
          </p:nvPr>
        </p:nvSpPr>
        <p:spPr>
          <a:xfrm>
            <a:off x="4150613" y="1206488"/>
            <a:ext cx="3999900" cy="34164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dk1"/>
              </a:buClr>
              <a:buSzPts val="1600"/>
              <a:buChar char="●"/>
            </a:pPr>
            <a:r>
              <a:rPr lang="en" sz="1600" b="1">
                <a:solidFill>
                  <a:schemeClr val="dk1"/>
                </a:solidFill>
              </a:rPr>
              <a:t>Emergency personnel invited</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Sponsor vendor area defined</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Food court area defined</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Aircraft and auto parking plans</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Aviation mechanic invited</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Plenty of fuel on hand</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Tables and chairs secured</a:t>
            </a:r>
            <a:endParaRPr sz="1600" b="1">
              <a:solidFill>
                <a:schemeClr val="dk1"/>
              </a:solidFill>
            </a:endParaRPr>
          </a:p>
          <a:p>
            <a:pPr marL="457200" lvl="0" indent="-330200" algn="l" rtl="0">
              <a:lnSpc>
                <a:spcPct val="100000"/>
              </a:lnSpc>
              <a:spcBef>
                <a:spcPts val="1000"/>
              </a:spcBef>
              <a:spcAft>
                <a:spcPts val="1000"/>
              </a:spcAft>
              <a:buClr>
                <a:schemeClr val="dk1"/>
              </a:buClr>
              <a:buSzPts val="1600"/>
              <a:buChar char="●"/>
            </a:pPr>
            <a:r>
              <a:rPr lang="en" sz="1600" b="1">
                <a:solidFill>
                  <a:schemeClr val="dk1"/>
                </a:solidFill>
              </a:rPr>
              <a:t>Media/photographers invited</a:t>
            </a:r>
            <a:endParaRPr sz="1600" b="1">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4"/>
          <p:cNvSpPr txBox="1">
            <a:spLocks noGrp="1"/>
          </p:cNvSpPr>
          <p:nvPr>
            <p:ph type="title"/>
          </p:nvPr>
        </p:nvSpPr>
        <p:spPr>
          <a:xfrm>
            <a:off x="311700" y="164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General Event, Facility, Supply Checklist</a:t>
            </a:r>
            <a:endParaRPr b="1"/>
          </a:p>
        </p:txBody>
      </p:sp>
      <p:sp>
        <p:nvSpPr>
          <p:cNvPr id="256" name="Google Shape;256;p44"/>
          <p:cNvSpPr txBox="1">
            <a:spLocks noGrp="1"/>
          </p:cNvSpPr>
          <p:nvPr>
            <p:ph type="body" idx="1"/>
          </p:nvPr>
        </p:nvSpPr>
        <p:spPr>
          <a:xfrm>
            <a:off x="311700" y="736950"/>
            <a:ext cx="4260300" cy="44355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dk1"/>
              </a:buClr>
              <a:buSzPts val="1600"/>
              <a:buChar char="●"/>
            </a:pPr>
            <a:r>
              <a:rPr lang="en" sz="1600" b="1">
                <a:solidFill>
                  <a:schemeClr val="dk1"/>
                </a:solidFill>
              </a:rPr>
              <a:t>Grass mowed, trimmed and manicured</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Shrubs/hedges trimmed - beds mulched</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Aircraft tug standing by</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 Dumpsters emptied and additional dumpster brought in for event.  </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Temporary trash receptacles</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Signs/banners in place</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Plenty of communication/aviation radios</a:t>
            </a:r>
            <a:endParaRPr sz="1600" b="1">
              <a:solidFill>
                <a:schemeClr val="dk1"/>
              </a:solidFill>
            </a:endParaRPr>
          </a:p>
          <a:p>
            <a:pPr marL="457200" lvl="0" indent="-330200" algn="l" rtl="0">
              <a:lnSpc>
                <a:spcPct val="100000"/>
              </a:lnSpc>
              <a:spcBef>
                <a:spcPts val="1000"/>
              </a:spcBef>
              <a:spcAft>
                <a:spcPts val="1000"/>
              </a:spcAft>
              <a:buClr>
                <a:schemeClr val="dk1"/>
              </a:buClr>
              <a:buSzPts val="1600"/>
              <a:buChar char="●"/>
            </a:pPr>
            <a:r>
              <a:rPr lang="en" sz="1600" b="1">
                <a:solidFill>
                  <a:schemeClr val="dk1"/>
                </a:solidFill>
              </a:rPr>
              <a:t>Auto parking area signs and cones in place</a:t>
            </a:r>
            <a:endParaRPr sz="1600" b="1">
              <a:solidFill>
                <a:schemeClr val="dk1"/>
              </a:solidFill>
            </a:endParaRPr>
          </a:p>
        </p:txBody>
      </p:sp>
      <p:sp>
        <p:nvSpPr>
          <p:cNvPr id="257" name="Google Shape;257;p44"/>
          <p:cNvSpPr txBox="1">
            <a:spLocks noGrp="1"/>
          </p:cNvSpPr>
          <p:nvPr>
            <p:ph type="body" idx="2"/>
          </p:nvPr>
        </p:nvSpPr>
        <p:spPr>
          <a:xfrm>
            <a:off x="4572000" y="736950"/>
            <a:ext cx="4411500" cy="39009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dk1"/>
              </a:buClr>
              <a:buSzPts val="1600"/>
              <a:buChar char="●"/>
            </a:pPr>
            <a:r>
              <a:rPr lang="en" sz="1600" b="1">
                <a:solidFill>
                  <a:schemeClr val="dk1"/>
                </a:solidFill>
              </a:rPr>
              <a:t>Aircraft fueling area/lane defined with cones</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Temporary toilets in place</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Plenty of tables and chairs set up</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Food vendor court area well defined</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Sponsor/vendor area well defined</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Plenty of reflective safety vests for volunteers</a:t>
            </a:r>
            <a:endParaRPr sz="1600" b="1">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Plenty of aircraft chocks ready to go</a:t>
            </a:r>
            <a:endParaRPr sz="1600" b="1">
              <a:solidFill>
                <a:schemeClr val="dk1"/>
              </a:solidFill>
            </a:endParaRPr>
          </a:p>
          <a:p>
            <a:pPr marL="457200" lvl="0" indent="-330200" algn="l" rtl="0">
              <a:lnSpc>
                <a:spcPct val="100000"/>
              </a:lnSpc>
              <a:spcBef>
                <a:spcPts val="1000"/>
              </a:spcBef>
              <a:spcAft>
                <a:spcPts val="1000"/>
              </a:spcAft>
              <a:buClr>
                <a:schemeClr val="dk1"/>
              </a:buClr>
              <a:buSzPts val="1600"/>
              <a:buChar char="●"/>
            </a:pPr>
            <a:r>
              <a:rPr lang="en" sz="1600" b="1">
                <a:solidFill>
                  <a:schemeClr val="dk1"/>
                </a:solidFill>
              </a:rPr>
              <a:t>Plenty of cold, bottled water for volunteers and emergency personnel </a:t>
            </a:r>
            <a:endParaRPr sz="1600" b="1">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45"/>
          <p:cNvPicPr preferRelativeResize="0"/>
          <p:nvPr/>
        </p:nvPicPr>
        <p:blipFill>
          <a:blip r:embed="rId3">
            <a:alphaModFix/>
          </a:blip>
          <a:stretch>
            <a:fillRect/>
          </a:stretch>
        </p:blipFill>
        <p:spPr>
          <a:xfrm>
            <a:off x="990600" y="152400"/>
            <a:ext cx="7249203" cy="483870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Final Points</a:t>
            </a:r>
            <a:endParaRPr b="1"/>
          </a:p>
        </p:txBody>
      </p:sp>
      <p:sp>
        <p:nvSpPr>
          <p:cNvPr id="268" name="Google Shape;268;p46"/>
          <p:cNvSpPr txBox="1">
            <a:spLocks noGrp="1"/>
          </p:cNvSpPr>
          <p:nvPr>
            <p:ph type="body" idx="1"/>
          </p:nvPr>
        </p:nvSpPr>
        <p:spPr>
          <a:xfrm>
            <a:off x="311700" y="1214475"/>
            <a:ext cx="4485300" cy="36855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Char char="●"/>
            </a:pPr>
            <a:r>
              <a:rPr lang="en" sz="1700" b="1">
                <a:solidFill>
                  <a:schemeClr val="dk1"/>
                </a:solidFill>
              </a:rPr>
              <a:t>Hosting a community event at the airport is a lot of fun and a great way to improve community relations.</a:t>
            </a:r>
            <a:endParaRPr sz="1700" b="1">
              <a:solidFill>
                <a:schemeClr val="dk1"/>
              </a:solidFill>
            </a:endParaRPr>
          </a:p>
          <a:p>
            <a:pPr marL="457200" lvl="0" indent="-336550" algn="l" rtl="0">
              <a:lnSpc>
                <a:spcPct val="100000"/>
              </a:lnSpc>
              <a:spcBef>
                <a:spcPts val="1000"/>
              </a:spcBef>
              <a:spcAft>
                <a:spcPts val="0"/>
              </a:spcAft>
              <a:buClr>
                <a:schemeClr val="dk1"/>
              </a:buClr>
              <a:buSzPts val="1700"/>
              <a:buChar char="●"/>
            </a:pPr>
            <a:r>
              <a:rPr lang="en" sz="1700" b="1">
                <a:solidFill>
                  <a:schemeClr val="dk1"/>
                </a:solidFill>
              </a:rPr>
              <a:t>If I can figure out how to host a successful airport event, anyone can!</a:t>
            </a:r>
            <a:endParaRPr sz="1700" b="1">
              <a:solidFill>
                <a:schemeClr val="dk1"/>
              </a:solidFill>
            </a:endParaRPr>
          </a:p>
          <a:p>
            <a:pPr marL="457200" lvl="0" indent="-336550" algn="l" rtl="0">
              <a:lnSpc>
                <a:spcPct val="100000"/>
              </a:lnSpc>
              <a:spcBef>
                <a:spcPts val="1000"/>
              </a:spcBef>
              <a:spcAft>
                <a:spcPts val="1000"/>
              </a:spcAft>
              <a:buClr>
                <a:schemeClr val="dk1"/>
              </a:buClr>
              <a:buSzPts val="1700"/>
              <a:buChar char="●"/>
            </a:pPr>
            <a:r>
              <a:rPr lang="en" sz="1700" b="1">
                <a:solidFill>
                  <a:schemeClr val="dk1"/>
                </a:solidFill>
              </a:rPr>
              <a:t>Scan the QR code below for a copy of this slideshow and the checklists:</a:t>
            </a:r>
            <a:endParaRPr sz="1700" b="1">
              <a:solidFill>
                <a:schemeClr val="dk1"/>
              </a:solidFill>
            </a:endParaRPr>
          </a:p>
        </p:txBody>
      </p:sp>
      <p:pic>
        <p:nvPicPr>
          <p:cNvPr id="269" name="Google Shape;269;p46"/>
          <p:cNvPicPr preferRelativeResize="0"/>
          <p:nvPr/>
        </p:nvPicPr>
        <p:blipFill rotWithShape="1">
          <a:blip r:embed="rId3">
            <a:alphaModFix/>
          </a:blip>
          <a:srcRect l="26848" r="26853"/>
          <a:stretch/>
        </p:blipFill>
        <p:spPr>
          <a:xfrm>
            <a:off x="5575698" y="0"/>
            <a:ext cx="3568301" cy="5143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73"/>
        <p:cNvGrpSpPr/>
        <p:nvPr/>
      </p:nvGrpSpPr>
      <p:grpSpPr>
        <a:xfrm>
          <a:off x="0" y="0"/>
          <a:ext cx="0" cy="0"/>
          <a:chOff x="0" y="0"/>
          <a:chExt cx="0" cy="0"/>
        </a:xfrm>
      </p:grpSpPr>
      <p:pic>
        <p:nvPicPr>
          <p:cNvPr id="274" name="Google Shape;274;p47"/>
          <p:cNvPicPr preferRelativeResize="0"/>
          <p:nvPr/>
        </p:nvPicPr>
        <p:blipFill>
          <a:blip r:embed="rId3">
            <a:alphaModFix/>
          </a:blip>
          <a:stretch>
            <a:fillRect/>
          </a:stretch>
        </p:blipFill>
        <p:spPr>
          <a:xfrm>
            <a:off x="152400" y="152400"/>
            <a:ext cx="3732983" cy="48387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Early Planning: what type of event will it be?</a:t>
            </a:r>
            <a:endParaRPr b="1"/>
          </a:p>
        </p:txBody>
      </p:sp>
      <p:sp>
        <p:nvSpPr>
          <p:cNvPr id="76" name="Google Shape;76;p16"/>
          <p:cNvSpPr txBox="1">
            <a:spLocks noGrp="1"/>
          </p:cNvSpPr>
          <p:nvPr>
            <p:ph type="body" idx="1"/>
          </p:nvPr>
        </p:nvSpPr>
        <p:spPr>
          <a:xfrm>
            <a:off x="311700" y="1366975"/>
            <a:ext cx="4408200" cy="2987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Char char="●"/>
            </a:pPr>
            <a:r>
              <a:rPr lang="en" sz="1700" b="1">
                <a:solidFill>
                  <a:schemeClr val="dk1"/>
                </a:solidFill>
              </a:rPr>
              <a:t>Advertised, general-public event</a:t>
            </a:r>
            <a:endParaRPr sz="1700" b="1">
              <a:solidFill>
                <a:schemeClr val="dk1"/>
              </a:solidFill>
            </a:endParaRPr>
          </a:p>
          <a:p>
            <a:pPr marL="457200" lvl="0" indent="-336550" algn="l" rtl="0">
              <a:spcBef>
                <a:spcPts val="1000"/>
              </a:spcBef>
              <a:spcAft>
                <a:spcPts val="0"/>
              </a:spcAft>
              <a:buClr>
                <a:schemeClr val="dk1"/>
              </a:buClr>
              <a:buSzPts val="1700"/>
              <a:buChar char="●"/>
            </a:pPr>
            <a:r>
              <a:rPr lang="en" sz="1700" b="1">
                <a:solidFill>
                  <a:schemeClr val="dk1"/>
                </a:solidFill>
              </a:rPr>
              <a:t>Fly-in</a:t>
            </a:r>
            <a:endParaRPr sz="1700" b="1">
              <a:solidFill>
                <a:schemeClr val="dk1"/>
              </a:solidFill>
            </a:endParaRPr>
          </a:p>
          <a:p>
            <a:pPr marL="457200" lvl="0" indent="-336550" algn="l" rtl="0">
              <a:spcBef>
                <a:spcPts val="1000"/>
              </a:spcBef>
              <a:spcAft>
                <a:spcPts val="0"/>
              </a:spcAft>
              <a:buClr>
                <a:schemeClr val="dk1"/>
              </a:buClr>
              <a:buSzPts val="1700"/>
              <a:buChar char="●"/>
            </a:pPr>
            <a:r>
              <a:rPr lang="en" sz="1700" b="1">
                <a:solidFill>
                  <a:schemeClr val="dk1"/>
                </a:solidFill>
              </a:rPr>
              <a:t>Carshow</a:t>
            </a:r>
            <a:endParaRPr sz="1700" b="1">
              <a:solidFill>
                <a:schemeClr val="dk1"/>
              </a:solidFill>
            </a:endParaRPr>
          </a:p>
          <a:p>
            <a:pPr marL="457200" lvl="0" indent="-336550" algn="l" rtl="0">
              <a:spcBef>
                <a:spcPts val="1000"/>
              </a:spcBef>
              <a:spcAft>
                <a:spcPts val="0"/>
              </a:spcAft>
              <a:buClr>
                <a:schemeClr val="dk1"/>
              </a:buClr>
              <a:buSzPts val="1700"/>
              <a:buChar char="●"/>
            </a:pPr>
            <a:r>
              <a:rPr lang="en" sz="1700" b="1">
                <a:solidFill>
                  <a:schemeClr val="dk1"/>
                </a:solidFill>
              </a:rPr>
              <a:t>Open House / Good Neighbor Day</a:t>
            </a:r>
            <a:endParaRPr sz="1700" b="1">
              <a:solidFill>
                <a:schemeClr val="dk1"/>
              </a:solidFill>
            </a:endParaRPr>
          </a:p>
          <a:p>
            <a:pPr marL="457200" lvl="0" indent="-336550" algn="l" rtl="0">
              <a:spcBef>
                <a:spcPts val="1000"/>
              </a:spcBef>
              <a:spcAft>
                <a:spcPts val="0"/>
              </a:spcAft>
              <a:buClr>
                <a:schemeClr val="dk1"/>
              </a:buClr>
              <a:buSzPts val="1700"/>
              <a:buChar char="●"/>
            </a:pPr>
            <a:r>
              <a:rPr lang="en" sz="1700" b="1">
                <a:solidFill>
                  <a:schemeClr val="dk1"/>
                </a:solidFill>
              </a:rPr>
              <a:t>Charity / benefit event</a:t>
            </a:r>
            <a:endParaRPr sz="1700" b="1">
              <a:solidFill>
                <a:schemeClr val="dk1"/>
              </a:solidFill>
            </a:endParaRPr>
          </a:p>
          <a:p>
            <a:pPr marL="457200" lvl="0" indent="-336550" algn="l" rtl="0">
              <a:spcBef>
                <a:spcPts val="1000"/>
              </a:spcBef>
              <a:spcAft>
                <a:spcPts val="0"/>
              </a:spcAft>
              <a:buClr>
                <a:schemeClr val="dk1"/>
              </a:buClr>
              <a:buSzPts val="1700"/>
              <a:buChar char="●"/>
            </a:pPr>
            <a:r>
              <a:rPr lang="en" sz="1700" b="1">
                <a:solidFill>
                  <a:schemeClr val="dk1"/>
                </a:solidFill>
              </a:rPr>
              <a:t>Pilot’s fly-in</a:t>
            </a:r>
            <a:endParaRPr sz="1700" b="1">
              <a:solidFill>
                <a:schemeClr val="dk1"/>
              </a:solidFill>
            </a:endParaRPr>
          </a:p>
          <a:p>
            <a:pPr marL="457200" lvl="0" indent="-336550" algn="l" rtl="0">
              <a:spcBef>
                <a:spcPts val="1000"/>
              </a:spcBef>
              <a:spcAft>
                <a:spcPts val="1000"/>
              </a:spcAft>
              <a:buClr>
                <a:schemeClr val="dk1"/>
              </a:buClr>
              <a:buSzPts val="1700"/>
              <a:buChar char="●"/>
            </a:pPr>
            <a:r>
              <a:rPr lang="en" sz="1700" b="1">
                <a:solidFill>
                  <a:schemeClr val="dk1"/>
                </a:solidFill>
              </a:rPr>
              <a:t>Competition</a:t>
            </a:r>
            <a:endParaRPr sz="1700">
              <a:solidFill>
                <a:schemeClr val="dk1"/>
              </a:solidFill>
            </a:endParaRPr>
          </a:p>
        </p:txBody>
      </p:sp>
      <p:pic>
        <p:nvPicPr>
          <p:cNvPr id="77" name="Google Shape;77;p16"/>
          <p:cNvPicPr preferRelativeResize="0"/>
          <p:nvPr/>
        </p:nvPicPr>
        <p:blipFill>
          <a:blip r:embed="rId3">
            <a:alphaModFix/>
          </a:blip>
          <a:stretch>
            <a:fillRect/>
          </a:stretch>
        </p:blipFill>
        <p:spPr>
          <a:xfrm>
            <a:off x="4620810" y="1105888"/>
            <a:ext cx="4211489" cy="35095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body" idx="1"/>
          </p:nvPr>
        </p:nvSpPr>
        <p:spPr>
          <a:xfrm>
            <a:off x="272275" y="1497900"/>
            <a:ext cx="4104000" cy="21477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Clr>
                <a:schemeClr val="dk1"/>
              </a:buClr>
              <a:buSzPts val="1700"/>
              <a:buChar char="●"/>
            </a:pPr>
            <a:r>
              <a:rPr lang="en" sz="1700" b="1">
                <a:solidFill>
                  <a:schemeClr val="dk1"/>
                </a:solidFill>
              </a:rPr>
              <a:t>Seasonal weather considerations </a:t>
            </a:r>
            <a:endParaRPr sz="1700" b="1">
              <a:solidFill>
                <a:schemeClr val="dk1"/>
              </a:solidFill>
            </a:endParaRPr>
          </a:p>
          <a:p>
            <a:pPr marL="457200" lvl="0" indent="-336550" algn="l" rtl="0">
              <a:spcBef>
                <a:spcPts val="1000"/>
              </a:spcBef>
              <a:spcAft>
                <a:spcPts val="0"/>
              </a:spcAft>
              <a:buClr>
                <a:schemeClr val="dk1"/>
              </a:buClr>
              <a:buSzPts val="1700"/>
              <a:buChar char="●"/>
            </a:pPr>
            <a:r>
              <a:rPr lang="en" sz="1700" b="1">
                <a:solidFill>
                  <a:schemeClr val="dk1"/>
                </a:solidFill>
              </a:rPr>
              <a:t>Research for conflicting events</a:t>
            </a:r>
            <a:endParaRPr sz="1700" b="1">
              <a:solidFill>
                <a:schemeClr val="dk1"/>
              </a:solidFill>
            </a:endParaRPr>
          </a:p>
          <a:p>
            <a:pPr marL="457200" lvl="0" indent="-336550" algn="l" rtl="0">
              <a:spcBef>
                <a:spcPts val="1000"/>
              </a:spcBef>
              <a:spcAft>
                <a:spcPts val="0"/>
              </a:spcAft>
              <a:buClr>
                <a:schemeClr val="dk1"/>
              </a:buClr>
              <a:buSzPts val="1700"/>
              <a:buChar char="●"/>
            </a:pPr>
            <a:r>
              <a:rPr lang="en" sz="1700" b="1">
                <a:solidFill>
                  <a:schemeClr val="dk1"/>
                </a:solidFill>
              </a:rPr>
              <a:t>Social flight  </a:t>
            </a:r>
            <a:endParaRPr sz="1700" b="1">
              <a:solidFill>
                <a:schemeClr val="dk1"/>
              </a:solidFill>
            </a:endParaRPr>
          </a:p>
          <a:p>
            <a:pPr marL="457200" lvl="0" indent="-336550" algn="l" rtl="0">
              <a:spcBef>
                <a:spcPts val="1000"/>
              </a:spcBef>
              <a:spcAft>
                <a:spcPts val="0"/>
              </a:spcAft>
              <a:buClr>
                <a:schemeClr val="dk1"/>
              </a:buClr>
              <a:buSzPts val="1700"/>
              <a:buChar char="●"/>
            </a:pPr>
            <a:r>
              <a:rPr lang="en" sz="1700" b="1">
                <a:solidFill>
                  <a:schemeClr val="dk1"/>
                </a:solidFill>
              </a:rPr>
              <a:t>Facebook Groups</a:t>
            </a:r>
            <a:endParaRPr sz="1700" b="1">
              <a:solidFill>
                <a:schemeClr val="dk1"/>
              </a:solidFill>
            </a:endParaRPr>
          </a:p>
          <a:p>
            <a:pPr marL="457200" lvl="0" indent="-336550" algn="l" rtl="0">
              <a:spcBef>
                <a:spcPts val="1000"/>
              </a:spcBef>
              <a:spcAft>
                <a:spcPts val="1000"/>
              </a:spcAft>
              <a:buClr>
                <a:schemeClr val="dk1"/>
              </a:buClr>
              <a:buSzPts val="1700"/>
              <a:buChar char="●"/>
            </a:pPr>
            <a:r>
              <a:rPr lang="en" sz="1700" b="1">
                <a:solidFill>
                  <a:schemeClr val="dk1"/>
                </a:solidFill>
              </a:rPr>
              <a:t>Other events within 100 miles</a:t>
            </a:r>
            <a:endParaRPr sz="1700" b="1">
              <a:solidFill>
                <a:schemeClr val="dk1"/>
              </a:solidFill>
            </a:endParaRPr>
          </a:p>
        </p:txBody>
      </p:sp>
      <p:pic>
        <p:nvPicPr>
          <p:cNvPr id="83" name="Google Shape;83;p17"/>
          <p:cNvPicPr preferRelativeResize="0"/>
          <p:nvPr/>
        </p:nvPicPr>
        <p:blipFill>
          <a:blip r:embed="rId3">
            <a:alphaModFix/>
          </a:blip>
          <a:stretch>
            <a:fillRect/>
          </a:stretch>
        </p:blipFill>
        <p:spPr>
          <a:xfrm>
            <a:off x="4728450" y="1202125"/>
            <a:ext cx="4103849" cy="2739249"/>
          </a:xfrm>
          <a:prstGeom prst="rect">
            <a:avLst/>
          </a:prstGeom>
          <a:noFill/>
          <a:ln>
            <a:noFill/>
          </a:ln>
        </p:spPr>
      </p:pic>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500" b="1"/>
              <a:t>Setting a Date</a:t>
            </a:r>
            <a:endParaRPr sz="25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body" idx="1"/>
          </p:nvPr>
        </p:nvSpPr>
        <p:spPr>
          <a:xfrm>
            <a:off x="311700" y="1017725"/>
            <a:ext cx="5226000" cy="401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dk1"/>
                </a:solidFill>
              </a:rPr>
              <a:t>Public events can get expensive quickly.       Local businesses are great sponsors!</a:t>
            </a:r>
            <a:endParaRPr sz="1700" b="1">
              <a:solidFill>
                <a:schemeClr val="dk1"/>
              </a:solidFill>
            </a:endParaRPr>
          </a:p>
          <a:p>
            <a:pPr marL="0" lvl="0" indent="0" algn="l" rtl="0">
              <a:spcBef>
                <a:spcPts val="1200"/>
              </a:spcBef>
              <a:spcAft>
                <a:spcPts val="0"/>
              </a:spcAft>
              <a:buNone/>
            </a:pPr>
            <a:r>
              <a:rPr lang="en" sz="1700" b="1">
                <a:solidFill>
                  <a:schemeClr val="dk1"/>
                </a:solidFill>
              </a:rPr>
              <a:t>Sponsorship money can help cover the costs of:</a:t>
            </a:r>
            <a:endParaRPr sz="1700" b="1">
              <a:solidFill>
                <a:schemeClr val="dk1"/>
              </a:solidFill>
            </a:endParaRPr>
          </a:p>
          <a:p>
            <a:pPr marL="457200" lvl="0" indent="-323850" algn="l" rtl="0">
              <a:lnSpc>
                <a:spcPct val="150000"/>
              </a:lnSpc>
              <a:spcBef>
                <a:spcPts val="1200"/>
              </a:spcBef>
              <a:spcAft>
                <a:spcPts val="0"/>
              </a:spcAft>
              <a:buClr>
                <a:schemeClr val="dk1"/>
              </a:buClr>
              <a:buSzPts val="1500"/>
              <a:buChar char="●"/>
            </a:pPr>
            <a:r>
              <a:rPr lang="en" sz="1500" b="1">
                <a:solidFill>
                  <a:schemeClr val="dk1"/>
                </a:solidFill>
              </a:rPr>
              <a:t>Advertising</a:t>
            </a:r>
            <a:endParaRPr sz="1500" b="1">
              <a:solidFill>
                <a:schemeClr val="dk1"/>
              </a:solidFill>
            </a:endParaRPr>
          </a:p>
          <a:p>
            <a:pPr marL="457200" lvl="0" indent="-323850" algn="l" rtl="0">
              <a:lnSpc>
                <a:spcPct val="150000"/>
              </a:lnSpc>
              <a:spcBef>
                <a:spcPts val="0"/>
              </a:spcBef>
              <a:spcAft>
                <a:spcPts val="0"/>
              </a:spcAft>
              <a:buClr>
                <a:schemeClr val="dk1"/>
              </a:buClr>
              <a:buSzPts val="1500"/>
              <a:buChar char="●"/>
            </a:pPr>
            <a:r>
              <a:rPr lang="en" sz="1500" b="1">
                <a:solidFill>
                  <a:schemeClr val="dk1"/>
                </a:solidFill>
              </a:rPr>
              <a:t>Volunteer meals</a:t>
            </a:r>
            <a:endParaRPr sz="1500" b="1">
              <a:solidFill>
                <a:schemeClr val="dk1"/>
              </a:solidFill>
            </a:endParaRPr>
          </a:p>
          <a:p>
            <a:pPr marL="457200" lvl="0" indent="-323850" algn="l" rtl="0">
              <a:lnSpc>
                <a:spcPct val="150000"/>
              </a:lnSpc>
              <a:spcBef>
                <a:spcPts val="0"/>
              </a:spcBef>
              <a:spcAft>
                <a:spcPts val="0"/>
              </a:spcAft>
              <a:buClr>
                <a:schemeClr val="dk1"/>
              </a:buClr>
              <a:buSzPts val="1500"/>
              <a:buChar char="●"/>
            </a:pPr>
            <a:r>
              <a:rPr lang="en" sz="1500" b="1">
                <a:solidFill>
                  <a:schemeClr val="dk1"/>
                </a:solidFill>
              </a:rPr>
              <a:t>Prizes for competitions</a:t>
            </a:r>
            <a:endParaRPr sz="1500" b="1">
              <a:solidFill>
                <a:schemeClr val="dk1"/>
              </a:solidFill>
            </a:endParaRPr>
          </a:p>
          <a:p>
            <a:pPr marL="457200" lvl="0" indent="-323850" algn="l" rtl="0">
              <a:lnSpc>
                <a:spcPct val="150000"/>
              </a:lnSpc>
              <a:spcBef>
                <a:spcPts val="0"/>
              </a:spcBef>
              <a:spcAft>
                <a:spcPts val="0"/>
              </a:spcAft>
              <a:buClr>
                <a:schemeClr val="dk1"/>
              </a:buClr>
              <a:buSzPts val="1500"/>
              <a:buChar char="●"/>
            </a:pPr>
            <a:r>
              <a:rPr lang="en" sz="1500" b="1">
                <a:solidFill>
                  <a:schemeClr val="dk1"/>
                </a:solidFill>
              </a:rPr>
              <a:t>Sanitation services (trash cans, dumpsters, etc.)</a:t>
            </a:r>
            <a:endParaRPr sz="1500" b="1">
              <a:solidFill>
                <a:schemeClr val="dk1"/>
              </a:solidFill>
            </a:endParaRPr>
          </a:p>
          <a:p>
            <a:pPr marL="457200" lvl="0" indent="-323850" algn="l" rtl="0">
              <a:lnSpc>
                <a:spcPct val="150000"/>
              </a:lnSpc>
              <a:spcBef>
                <a:spcPts val="0"/>
              </a:spcBef>
              <a:spcAft>
                <a:spcPts val="0"/>
              </a:spcAft>
              <a:buClr>
                <a:schemeClr val="dk1"/>
              </a:buClr>
              <a:buSzPts val="1500"/>
              <a:buChar char="●"/>
            </a:pPr>
            <a:r>
              <a:rPr lang="en" sz="1500" b="1">
                <a:solidFill>
                  <a:schemeClr val="dk1"/>
                </a:solidFill>
              </a:rPr>
              <a:t>Temporary restroom rental</a:t>
            </a:r>
            <a:endParaRPr sz="1500" b="1">
              <a:solidFill>
                <a:schemeClr val="dk1"/>
              </a:solidFill>
            </a:endParaRPr>
          </a:p>
          <a:p>
            <a:pPr marL="457200" lvl="0" indent="-323850" algn="l" rtl="0">
              <a:lnSpc>
                <a:spcPct val="150000"/>
              </a:lnSpc>
              <a:spcBef>
                <a:spcPts val="0"/>
              </a:spcBef>
              <a:spcAft>
                <a:spcPts val="0"/>
              </a:spcAft>
              <a:buClr>
                <a:schemeClr val="dk1"/>
              </a:buClr>
              <a:buSzPts val="1500"/>
              <a:buChar char="●"/>
            </a:pPr>
            <a:r>
              <a:rPr lang="en" sz="1500" b="1">
                <a:solidFill>
                  <a:schemeClr val="dk1"/>
                </a:solidFill>
              </a:rPr>
              <a:t>Signs and banners</a:t>
            </a:r>
            <a:endParaRPr sz="1500" b="1">
              <a:solidFill>
                <a:schemeClr val="dk1"/>
              </a:solidFill>
            </a:endParaRPr>
          </a:p>
          <a:p>
            <a:pPr marL="457200" lvl="0" indent="-323850" algn="l" rtl="0">
              <a:lnSpc>
                <a:spcPct val="150000"/>
              </a:lnSpc>
              <a:spcBef>
                <a:spcPts val="0"/>
              </a:spcBef>
              <a:spcAft>
                <a:spcPts val="0"/>
              </a:spcAft>
              <a:buClr>
                <a:schemeClr val="dk1"/>
              </a:buClr>
              <a:buSzPts val="1500"/>
              <a:buChar char="●"/>
            </a:pPr>
            <a:r>
              <a:rPr lang="en" sz="1500" b="1">
                <a:solidFill>
                  <a:schemeClr val="dk1"/>
                </a:solidFill>
              </a:rPr>
              <a:t>Table and chair rental</a:t>
            </a:r>
            <a:endParaRPr sz="1500">
              <a:solidFill>
                <a:schemeClr val="dk1"/>
              </a:solidFill>
            </a:endParaRPr>
          </a:p>
        </p:txBody>
      </p:sp>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500" b="1"/>
              <a:t>Sponsors?</a:t>
            </a:r>
            <a:endParaRPr sz="2600" b="1"/>
          </a:p>
        </p:txBody>
      </p:sp>
      <p:pic>
        <p:nvPicPr>
          <p:cNvPr id="91" name="Google Shape;91;p18"/>
          <p:cNvPicPr preferRelativeResize="0"/>
          <p:nvPr/>
        </p:nvPicPr>
        <p:blipFill rotWithShape="1">
          <a:blip r:embed="rId3">
            <a:alphaModFix/>
          </a:blip>
          <a:srcRect l="27211" r="28296"/>
          <a:stretch/>
        </p:blipFill>
        <p:spPr>
          <a:xfrm>
            <a:off x="5715000" y="0"/>
            <a:ext cx="3429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body" idx="1"/>
          </p:nvPr>
        </p:nvSpPr>
        <p:spPr>
          <a:xfrm>
            <a:off x="311700" y="1143275"/>
            <a:ext cx="8336400" cy="22563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Clr>
                <a:schemeClr val="dk1"/>
              </a:buClr>
              <a:buSzPts val="1700"/>
              <a:buChar char="●"/>
            </a:pPr>
            <a:r>
              <a:rPr lang="en" sz="1700" b="1">
                <a:solidFill>
                  <a:schemeClr val="dk1"/>
                </a:solidFill>
              </a:rPr>
              <a:t>Consider setting up sponsorship tiers.</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Contact local businesses or vendors you have worked with in the past.</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Involve the local chamber of commerce and visitors bureau.</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 sz="1700" b="1">
                <a:solidFill>
                  <a:schemeClr val="dk1"/>
                </a:solidFill>
              </a:rPr>
              <a:t>Send an email then follow up with phone call or visit in person.</a:t>
            </a:r>
            <a:endParaRPr sz="1700" b="1">
              <a:solidFill>
                <a:schemeClr val="dk1"/>
              </a:solidFill>
            </a:endParaRPr>
          </a:p>
          <a:p>
            <a:pPr marL="457200" lvl="0" indent="-336550" algn="l" rtl="0">
              <a:lnSpc>
                <a:spcPct val="100000"/>
              </a:lnSpc>
              <a:spcBef>
                <a:spcPts val="0"/>
              </a:spcBef>
              <a:spcAft>
                <a:spcPts val="0"/>
              </a:spcAft>
              <a:buClr>
                <a:schemeClr val="dk1"/>
              </a:buClr>
              <a:buSzPts val="1700"/>
              <a:buChar char="●"/>
            </a:pPr>
            <a:r>
              <a:rPr lang="en" sz="1700" b="1">
                <a:solidFill>
                  <a:schemeClr val="dk1"/>
                </a:solidFill>
              </a:rPr>
              <a:t>This event will be a great day for your community!  You should be proud to present it as such. Don’t be nervous or afraid to ask.</a:t>
            </a:r>
            <a:endParaRPr sz="1700" b="1">
              <a:solidFill>
                <a:schemeClr val="dk1"/>
              </a:solidFill>
            </a:endParaRPr>
          </a:p>
        </p:txBody>
      </p:sp>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500" b="1"/>
              <a:t>Securing Sponsors</a:t>
            </a:r>
            <a:endParaRPr sz="2600" b="1"/>
          </a:p>
        </p:txBody>
      </p:sp>
      <p:pic>
        <p:nvPicPr>
          <p:cNvPr id="98" name="Google Shape;98;p19"/>
          <p:cNvPicPr preferRelativeResize="0"/>
          <p:nvPr/>
        </p:nvPicPr>
        <p:blipFill rotWithShape="1">
          <a:blip r:embed="rId3">
            <a:alphaModFix/>
          </a:blip>
          <a:srcRect t="22164" b="54129"/>
          <a:stretch/>
        </p:blipFill>
        <p:spPr>
          <a:xfrm>
            <a:off x="0" y="3714750"/>
            <a:ext cx="9143999" cy="1428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p:nvPr/>
        </p:nvSpPr>
        <p:spPr>
          <a:xfrm>
            <a:off x="67500" y="1323975"/>
            <a:ext cx="9009000" cy="32004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b="1"/>
              <a:t>Platinum: $2,500+  |  Corporate name included in the event name; prominent corporate banner at event entrance; booth and/or banner located in vendor area; logo on event t-shirt and all media advertising; both scenic helicopter and open cockpit biplane rides.</a:t>
            </a:r>
            <a:endParaRPr sz="1700" b="1"/>
          </a:p>
          <a:p>
            <a:pPr marL="457200" lvl="0" indent="-336550" algn="l" rtl="0">
              <a:spcBef>
                <a:spcPts val="1000"/>
              </a:spcBef>
              <a:spcAft>
                <a:spcPts val="0"/>
              </a:spcAft>
              <a:buSzPts val="1700"/>
              <a:buChar char="●"/>
            </a:pPr>
            <a:r>
              <a:rPr lang="en" sz="1700" b="1"/>
              <a:t>Gold Level: $1,000+  |  Prominent corporate banner at event entrance; booth and/or banner located in vendor area; logo on event t-shirt and all media advertising; scenic ride in your choice of helicopter or open cockpit biplane.  </a:t>
            </a:r>
            <a:endParaRPr sz="1700" b="1"/>
          </a:p>
          <a:p>
            <a:pPr marL="457200" lvl="0" indent="-336550" algn="l" rtl="0">
              <a:spcBef>
                <a:spcPts val="1000"/>
              </a:spcBef>
              <a:spcAft>
                <a:spcPts val="0"/>
              </a:spcAft>
              <a:buSzPts val="1700"/>
              <a:buChar char="●"/>
            </a:pPr>
            <a:r>
              <a:rPr lang="en" sz="1700" b="1"/>
              <a:t>Silver Level: $500+  |  Booth and/or banner located in vendor area; logo on event t-shirt and all media advertising; scenic helicopter ride.</a:t>
            </a:r>
            <a:endParaRPr sz="1700" b="1"/>
          </a:p>
          <a:p>
            <a:pPr marL="457200" lvl="0" indent="-336550" algn="l" rtl="0">
              <a:spcBef>
                <a:spcPts val="1000"/>
              </a:spcBef>
              <a:spcAft>
                <a:spcPts val="1000"/>
              </a:spcAft>
              <a:buSzPts val="1700"/>
              <a:buChar char="●"/>
            </a:pPr>
            <a:r>
              <a:rPr lang="en" sz="1700" b="1"/>
              <a:t>Bronze Level: $250+  |  Logo on event t-shirt and all media advertising</a:t>
            </a:r>
            <a:endParaRPr sz="1700" b="1"/>
          </a:p>
        </p:txBody>
      </p:sp>
      <p:sp>
        <p:nvSpPr>
          <p:cNvPr id="104" name="Google Shape;104;p20"/>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b="1"/>
              <a:t>Examples of Sponsorship Tiers:</a:t>
            </a:r>
            <a:endParaRPr sz="26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p:nvPr/>
        </p:nvSpPr>
        <p:spPr>
          <a:xfrm>
            <a:off x="62700" y="129025"/>
            <a:ext cx="9081300" cy="4586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chemeClr val="dk1"/>
                </a:solidFill>
              </a:rPr>
              <a:t>Tom B. David Airport</a:t>
            </a:r>
            <a:endParaRPr sz="1100" b="1">
              <a:solidFill>
                <a:schemeClr val="dk1"/>
              </a:solidFill>
            </a:endParaRPr>
          </a:p>
          <a:p>
            <a:pPr marL="0" lvl="0" indent="0" algn="ctr" rtl="0">
              <a:spcBef>
                <a:spcPts val="0"/>
              </a:spcBef>
              <a:spcAft>
                <a:spcPts val="0"/>
              </a:spcAft>
              <a:buNone/>
            </a:pPr>
            <a:r>
              <a:rPr lang="en" sz="600">
                <a:solidFill>
                  <a:schemeClr val="dk1"/>
                </a:solidFill>
              </a:rPr>
              <a:t>1957 Hwy 41 SW</a:t>
            </a:r>
            <a:endParaRPr sz="600">
              <a:solidFill>
                <a:schemeClr val="dk1"/>
              </a:solidFill>
            </a:endParaRPr>
          </a:p>
          <a:p>
            <a:pPr marL="0" lvl="0" indent="0" algn="ctr" rtl="0">
              <a:spcBef>
                <a:spcPts val="0"/>
              </a:spcBef>
              <a:spcAft>
                <a:spcPts val="0"/>
              </a:spcAft>
              <a:buNone/>
            </a:pPr>
            <a:r>
              <a:rPr lang="en" sz="600">
                <a:solidFill>
                  <a:schemeClr val="dk1"/>
                </a:solidFill>
              </a:rPr>
              <a:t>Calhoun, GA  30701</a:t>
            </a:r>
            <a:endParaRPr sz="600">
              <a:solidFill>
                <a:schemeClr val="dk1"/>
              </a:solidFill>
            </a:endParaRPr>
          </a:p>
          <a:p>
            <a:pPr marL="0" lvl="0" indent="0" algn="ctr" rtl="0">
              <a:spcBef>
                <a:spcPts val="0"/>
              </a:spcBef>
              <a:spcAft>
                <a:spcPts val="0"/>
              </a:spcAft>
              <a:buNone/>
            </a:pPr>
            <a:r>
              <a:rPr lang="en" sz="600">
                <a:solidFill>
                  <a:schemeClr val="dk1"/>
                </a:solidFill>
              </a:rPr>
              <a:t>706-602-8000 Phone</a:t>
            </a:r>
            <a:endParaRPr sz="600">
              <a:solidFill>
                <a:schemeClr val="dk1"/>
              </a:solidFill>
            </a:endParaRPr>
          </a:p>
          <a:p>
            <a:pPr marL="0" lvl="0" indent="0" algn="ctr" rtl="0">
              <a:spcBef>
                <a:spcPts val="0"/>
              </a:spcBef>
              <a:spcAft>
                <a:spcPts val="0"/>
              </a:spcAft>
              <a:buNone/>
            </a:pPr>
            <a:r>
              <a:rPr lang="en" sz="600">
                <a:solidFill>
                  <a:schemeClr val="dk1"/>
                </a:solidFill>
              </a:rPr>
              <a:t>706-602-8001 Fax</a:t>
            </a:r>
            <a:endParaRPr sz="600">
              <a:solidFill>
                <a:schemeClr val="dk1"/>
              </a:solidFill>
            </a:endParaRPr>
          </a:p>
          <a:p>
            <a:pPr marL="0" lvl="0" indent="0" algn="ctr" rtl="0">
              <a:spcBef>
                <a:spcPts val="0"/>
              </a:spcBef>
              <a:spcAft>
                <a:spcPts val="0"/>
              </a:spcAft>
              <a:buNone/>
            </a:pPr>
            <a:endParaRPr sz="700">
              <a:solidFill>
                <a:schemeClr val="dk1"/>
              </a:solidFill>
            </a:endParaRPr>
          </a:p>
          <a:p>
            <a:pPr marL="0" lvl="0" indent="0" algn="ctr" rtl="0">
              <a:spcBef>
                <a:spcPts val="0"/>
              </a:spcBef>
              <a:spcAft>
                <a:spcPts val="0"/>
              </a:spcAft>
              <a:buNone/>
            </a:pPr>
            <a:r>
              <a:rPr lang="en" sz="900" b="1">
                <a:solidFill>
                  <a:schemeClr val="dk1"/>
                </a:solidFill>
              </a:rPr>
              <a:t>2022 Calhoun Wings &amp; Wheels Day </a:t>
            </a:r>
            <a:endParaRPr sz="900" b="1">
              <a:solidFill>
                <a:schemeClr val="dk1"/>
              </a:solidFill>
            </a:endParaRPr>
          </a:p>
          <a:p>
            <a:pPr marL="0" lvl="0" indent="0" algn="ctr" rtl="0">
              <a:spcBef>
                <a:spcPts val="0"/>
              </a:spcBef>
              <a:spcAft>
                <a:spcPts val="0"/>
              </a:spcAft>
              <a:buNone/>
            </a:pPr>
            <a:r>
              <a:rPr lang="en" sz="900" b="1">
                <a:solidFill>
                  <a:schemeClr val="dk1"/>
                </a:solidFill>
              </a:rPr>
              <a:t>Air Show/Car Show, May 7, 2022 | 9am-2pm</a:t>
            </a:r>
            <a:endParaRPr sz="900" b="1">
              <a:solidFill>
                <a:schemeClr val="dk1"/>
              </a:solidFill>
            </a:endParaRPr>
          </a:p>
          <a:p>
            <a:pPr marL="0" lvl="0" indent="0" algn="ctr" rtl="0">
              <a:spcBef>
                <a:spcPts val="0"/>
              </a:spcBef>
              <a:spcAft>
                <a:spcPts val="0"/>
              </a:spcAft>
              <a:buNone/>
            </a:pPr>
            <a:r>
              <a:rPr lang="en" sz="900" b="1">
                <a:solidFill>
                  <a:schemeClr val="dk1"/>
                </a:solidFill>
              </a:rPr>
              <a:t>Sponsorship Form</a:t>
            </a:r>
            <a:endParaRPr sz="900" b="1">
              <a:solidFill>
                <a:schemeClr val="dk1"/>
              </a:solidFill>
            </a:endParaRPr>
          </a:p>
          <a:p>
            <a:pPr marL="0" lvl="0" indent="0" algn="ctr" rtl="0">
              <a:spcBef>
                <a:spcPts val="0"/>
              </a:spcBef>
              <a:spcAft>
                <a:spcPts val="0"/>
              </a:spcAft>
              <a:buNone/>
            </a:pPr>
            <a:endParaRPr sz="1100" b="1">
              <a:solidFill>
                <a:schemeClr val="dk1"/>
              </a:solidFill>
            </a:endParaRPr>
          </a:p>
          <a:p>
            <a:pPr marL="0" lvl="0" indent="0" algn="ctr" rtl="0">
              <a:lnSpc>
                <a:spcPct val="150000"/>
              </a:lnSpc>
              <a:spcBef>
                <a:spcPts val="0"/>
              </a:spcBef>
              <a:spcAft>
                <a:spcPts val="0"/>
              </a:spcAft>
              <a:buNone/>
            </a:pPr>
            <a:r>
              <a:rPr lang="en" sz="700">
                <a:solidFill>
                  <a:schemeClr val="dk1"/>
                </a:solidFill>
              </a:rPr>
              <a:t>Company Name:</a:t>
            </a:r>
            <a:r>
              <a:rPr lang="en" sz="700" b="1">
                <a:solidFill>
                  <a:schemeClr val="dk1"/>
                </a:solidFill>
              </a:rPr>
              <a:t> </a:t>
            </a:r>
            <a:r>
              <a:rPr lang="en" sz="700">
                <a:solidFill>
                  <a:schemeClr val="dk1"/>
                </a:solidFill>
              </a:rPr>
              <a:t>________________________________________________________</a:t>
            </a:r>
            <a:endParaRPr sz="700">
              <a:solidFill>
                <a:schemeClr val="dk1"/>
              </a:solidFill>
            </a:endParaRPr>
          </a:p>
          <a:p>
            <a:pPr marL="0" lvl="0" indent="0" algn="ctr" rtl="0">
              <a:lnSpc>
                <a:spcPct val="150000"/>
              </a:lnSpc>
              <a:spcBef>
                <a:spcPts val="0"/>
              </a:spcBef>
              <a:spcAft>
                <a:spcPts val="0"/>
              </a:spcAft>
              <a:buNone/>
            </a:pPr>
            <a:r>
              <a:rPr lang="en" sz="700">
                <a:solidFill>
                  <a:schemeClr val="dk1"/>
                </a:solidFill>
              </a:rPr>
              <a:t>Contact Person: ________________________________________________________</a:t>
            </a:r>
            <a:endParaRPr sz="700">
              <a:solidFill>
                <a:schemeClr val="dk1"/>
              </a:solidFill>
            </a:endParaRPr>
          </a:p>
          <a:p>
            <a:pPr marL="0" lvl="0" indent="0" algn="ctr" rtl="0">
              <a:lnSpc>
                <a:spcPct val="150000"/>
              </a:lnSpc>
              <a:spcBef>
                <a:spcPts val="0"/>
              </a:spcBef>
              <a:spcAft>
                <a:spcPts val="0"/>
              </a:spcAft>
              <a:buNone/>
            </a:pPr>
            <a:r>
              <a:rPr lang="en" sz="700">
                <a:solidFill>
                  <a:schemeClr val="dk1"/>
                </a:solidFill>
              </a:rPr>
              <a:t>Company Address: ______________________________________________________</a:t>
            </a:r>
            <a:endParaRPr sz="700">
              <a:solidFill>
                <a:schemeClr val="dk1"/>
              </a:solidFill>
            </a:endParaRPr>
          </a:p>
          <a:p>
            <a:pPr marL="0" lvl="0" indent="0" algn="ctr" rtl="0">
              <a:lnSpc>
                <a:spcPct val="150000"/>
              </a:lnSpc>
              <a:spcBef>
                <a:spcPts val="0"/>
              </a:spcBef>
              <a:spcAft>
                <a:spcPts val="0"/>
              </a:spcAft>
              <a:buNone/>
            </a:pPr>
            <a:r>
              <a:rPr lang="en" sz="700">
                <a:solidFill>
                  <a:schemeClr val="dk1"/>
                </a:solidFill>
              </a:rPr>
              <a:t>Contact Phone #:  _______________________________________________________</a:t>
            </a:r>
            <a:endParaRPr sz="700">
              <a:solidFill>
                <a:schemeClr val="dk1"/>
              </a:solidFill>
            </a:endParaRPr>
          </a:p>
          <a:p>
            <a:pPr marL="0" lvl="0" indent="0" algn="ctr" rtl="0">
              <a:lnSpc>
                <a:spcPct val="150000"/>
              </a:lnSpc>
              <a:spcBef>
                <a:spcPts val="0"/>
              </a:spcBef>
              <a:spcAft>
                <a:spcPts val="0"/>
              </a:spcAft>
              <a:buNone/>
            </a:pPr>
            <a:r>
              <a:rPr lang="en" sz="700">
                <a:solidFill>
                  <a:schemeClr val="dk1"/>
                </a:solidFill>
              </a:rPr>
              <a:t>Contact Email:  _________________________________________________________</a:t>
            </a:r>
            <a:endParaRPr sz="700">
              <a:solidFill>
                <a:schemeClr val="dk1"/>
              </a:solidFill>
            </a:endParaRPr>
          </a:p>
          <a:p>
            <a:pPr marL="0" lvl="0" indent="0" algn="ctr" rtl="0">
              <a:lnSpc>
                <a:spcPct val="150000"/>
              </a:lnSpc>
              <a:spcBef>
                <a:spcPts val="0"/>
              </a:spcBef>
              <a:spcAft>
                <a:spcPts val="0"/>
              </a:spcAft>
              <a:buNone/>
            </a:pPr>
            <a:r>
              <a:rPr lang="en" sz="700">
                <a:solidFill>
                  <a:schemeClr val="dk1"/>
                </a:solidFill>
              </a:rPr>
              <a:t>Sponsorship Amount:  $______________                      Payable to Tom B. David Airport</a:t>
            </a:r>
            <a:endParaRPr sz="700">
              <a:solidFill>
                <a:schemeClr val="dk1"/>
              </a:solidFill>
            </a:endParaRPr>
          </a:p>
          <a:p>
            <a:pPr marL="0" lvl="0" indent="0" algn="just" rtl="0">
              <a:lnSpc>
                <a:spcPct val="150000"/>
              </a:lnSpc>
              <a:spcBef>
                <a:spcPts val="0"/>
              </a:spcBef>
              <a:spcAft>
                <a:spcPts val="0"/>
              </a:spcAft>
              <a:buNone/>
            </a:pPr>
            <a:endParaRPr sz="700">
              <a:solidFill>
                <a:schemeClr val="dk1"/>
              </a:solidFill>
            </a:endParaRPr>
          </a:p>
          <a:p>
            <a:pPr marL="2286000" lvl="0" indent="-2286000" algn="l" rtl="0">
              <a:lnSpc>
                <a:spcPct val="115000"/>
              </a:lnSpc>
              <a:spcBef>
                <a:spcPts val="0"/>
              </a:spcBef>
              <a:spcAft>
                <a:spcPts val="0"/>
              </a:spcAft>
              <a:buNone/>
            </a:pPr>
            <a:r>
              <a:rPr lang="en" sz="700" b="1">
                <a:solidFill>
                  <a:schemeClr val="dk1"/>
                </a:solidFill>
              </a:rPr>
              <a:t>Platinum:  $2500+</a:t>
            </a:r>
            <a:r>
              <a:rPr lang="en" sz="500" b="1">
                <a:solidFill>
                  <a:schemeClr val="dk1"/>
                </a:solidFill>
              </a:rPr>
              <a:t>	</a:t>
            </a:r>
            <a:r>
              <a:rPr lang="en" sz="500">
                <a:solidFill>
                  <a:schemeClr val="dk1"/>
                </a:solidFill>
              </a:rPr>
              <a:t>Corporate name included in the event name; prominent corporate banner at event entrance; booth and/or banner located in vendor area; logo on all media advertising; both scenic helicopter and open cockpit biplane rides.</a:t>
            </a:r>
            <a:endParaRPr sz="500">
              <a:solidFill>
                <a:schemeClr val="dk1"/>
              </a:solidFill>
            </a:endParaRPr>
          </a:p>
          <a:p>
            <a:pPr marL="2286000" lvl="0" indent="-2286000" algn="l" rtl="0">
              <a:lnSpc>
                <a:spcPct val="115000"/>
              </a:lnSpc>
              <a:spcBef>
                <a:spcPts val="0"/>
              </a:spcBef>
              <a:spcAft>
                <a:spcPts val="0"/>
              </a:spcAft>
              <a:buNone/>
            </a:pPr>
            <a:endParaRPr sz="500">
              <a:solidFill>
                <a:schemeClr val="dk1"/>
              </a:solidFill>
            </a:endParaRPr>
          </a:p>
          <a:p>
            <a:pPr marL="2286000" lvl="0" indent="-2286000" algn="l" rtl="0">
              <a:lnSpc>
                <a:spcPct val="115000"/>
              </a:lnSpc>
              <a:spcBef>
                <a:spcPts val="0"/>
              </a:spcBef>
              <a:spcAft>
                <a:spcPts val="0"/>
              </a:spcAft>
              <a:buNone/>
            </a:pPr>
            <a:r>
              <a:rPr lang="en" sz="700" b="1">
                <a:solidFill>
                  <a:schemeClr val="dk1"/>
                </a:solidFill>
              </a:rPr>
              <a:t>Gold Level: $1000+</a:t>
            </a:r>
            <a:r>
              <a:rPr lang="en" sz="600" b="1">
                <a:solidFill>
                  <a:schemeClr val="dk1"/>
                </a:solidFill>
              </a:rPr>
              <a:t>	</a:t>
            </a:r>
            <a:r>
              <a:rPr lang="en" sz="600">
                <a:solidFill>
                  <a:schemeClr val="dk1"/>
                </a:solidFill>
              </a:rPr>
              <a:t>P</a:t>
            </a:r>
            <a:r>
              <a:rPr lang="en" sz="500">
                <a:solidFill>
                  <a:schemeClr val="dk1"/>
                </a:solidFill>
              </a:rPr>
              <a:t>rominent corporate banner at event entrance; booth and/or banner located in vendor area; logo on all media advertising; scenic</a:t>
            </a:r>
            <a:r>
              <a:rPr lang="en" sz="500" b="1">
                <a:solidFill>
                  <a:schemeClr val="dk1"/>
                </a:solidFill>
              </a:rPr>
              <a:t> r</a:t>
            </a:r>
            <a:r>
              <a:rPr lang="en" sz="500">
                <a:solidFill>
                  <a:schemeClr val="dk1"/>
                </a:solidFill>
              </a:rPr>
              <a:t>ide in your choice of helicopter or open cockpit biplane.  </a:t>
            </a:r>
            <a:endParaRPr sz="500">
              <a:solidFill>
                <a:schemeClr val="dk1"/>
              </a:solidFill>
            </a:endParaRPr>
          </a:p>
          <a:p>
            <a:pPr marL="2286000" lvl="0" indent="-2286000" algn="l" rtl="0">
              <a:lnSpc>
                <a:spcPct val="115000"/>
              </a:lnSpc>
              <a:spcBef>
                <a:spcPts val="0"/>
              </a:spcBef>
              <a:spcAft>
                <a:spcPts val="0"/>
              </a:spcAft>
              <a:buNone/>
            </a:pPr>
            <a:endParaRPr sz="500">
              <a:solidFill>
                <a:schemeClr val="dk1"/>
              </a:solidFill>
            </a:endParaRPr>
          </a:p>
          <a:p>
            <a:pPr marL="2286000" lvl="0" indent="-2286000" algn="l" rtl="0">
              <a:lnSpc>
                <a:spcPct val="115000"/>
              </a:lnSpc>
              <a:spcBef>
                <a:spcPts val="0"/>
              </a:spcBef>
              <a:spcAft>
                <a:spcPts val="0"/>
              </a:spcAft>
              <a:buNone/>
            </a:pPr>
            <a:r>
              <a:rPr lang="en" sz="700" b="1">
                <a:solidFill>
                  <a:schemeClr val="dk1"/>
                </a:solidFill>
              </a:rPr>
              <a:t>Silver Level:  $500 +</a:t>
            </a:r>
            <a:r>
              <a:rPr lang="en" sz="500" b="1">
                <a:solidFill>
                  <a:schemeClr val="dk1"/>
                </a:solidFill>
              </a:rPr>
              <a:t>	</a:t>
            </a:r>
            <a:r>
              <a:rPr lang="en" sz="500">
                <a:solidFill>
                  <a:schemeClr val="dk1"/>
                </a:solidFill>
              </a:rPr>
              <a:t>Booth and/or banner located in vendor area; logo on all media advertising; scenic helicopter ride.</a:t>
            </a:r>
            <a:endParaRPr sz="500">
              <a:solidFill>
                <a:schemeClr val="dk1"/>
              </a:solidFill>
            </a:endParaRPr>
          </a:p>
          <a:p>
            <a:pPr marL="0" lvl="0" indent="0" algn="l" rtl="0">
              <a:lnSpc>
                <a:spcPct val="115000"/>
              </a:lnSpc>
              <a:spcBef>
                <a:spcPts val="0"/>
              </a:spcBef>
              <a:spcAft>
                <a:spcPts val="0"/>
              </a:spcAft>
              <a:buNone/>
            </a:pPr>
            <a:endParaRPr sz="500">
              <a:solidFill>
                <a:schemeClr val="dk1"/>
              </a:solidFill>
            </a:endParaRPr>
          </a:p>
          <a:p>
            <a:pPr marL="0" lvl="0" indent="0" algn="l" rtl="0">
              <a:lnSpc>
                <a:spcPct val="115000"/>
              </a:lnSpc>
              <a:spcBef>
                <a:spcPts val="0"/>
              </a:spcBef>
              <a:spcAft>
                <a:spcPts val="0"/>
              </a:spcAft>
              <a:buNone/>
            </a:pPr>
            <a:r>
              <a:rPr lang="en" sz="700" b="1">
                <a:solidFill>
                  <a:schemeClr val="dk1"/>
                </a:solidFill>
              </a:rPr>
              <a:t>Bronze Level:  $250+</a:t>
            </a:r>
            <a:r>
              <a:rPr lang="en" sz="600" b="1">
                <a:solidFill>
                  <a:schemeClr val="dk1"/>
                </a:solidFill>
              </a:rPr>
              <a:t>	</a:t>
            </a:r>
            <a:r>
              <a:rPr lang="en" sz="500" b="1">
                <a:solidFill>
                  <a:schemeClr val="dk1"/>
                </a:solidFill>
              </a:rPr>
              <a:t>	</a:t>
            </a:r>
            <a:r>
              <a:rPr lang="en" sz="500">
                <a:solidFill>
                  <a:schemeClr val="dk1"/>
                </a:solidFill>
              </a:rPr>
              <a:t>Logo on all media advertising</a:t>
            </a:r>
            <a:endParaRPr sz="500">
              <a:solidFill>
                <a:schemeClr val="dk1"/>
              </a:solidFill>
            </a:endParaRPr>
          </a:p>
          <a:p>
            <a:pPr marL="0" lvl="0" indent="0" algn="l" rtl="0">
              <a:spcBef>
                <a:spcPts val="0"/>
              </a:spcBef>
              <a:spcAft>
                <a:spcPts val="0"/>
              </a:spcAft>
              <a:buNone/>
            </a:pPr>
            <a:endParaRPr sz="500">
              <a:solidFill>
                <a:schemeClr val="dk1"/>
              </a:solidFill>
            </a:endParaRPr>
          </a:p>
          <a:p>
            <a:pPr marL="0" lvl="0" indent="0" algn="l" rtl="0">
              <a:spcBef>
                <a:spcPts val="0"/>
              </a:spcBef>
              <a:spcAft>
                <a:spcPts val="0"/>
              </a:spcAft>
              <a:buNone/>
            </a:pPr>
            <a:r>
              <a:rPr lang="en" sz="700">
                <a:solidFill>
                  <a:schemeClr val="dk1"/>
                </a:solidFill>
              </a:rPr>
              <a:t>PLEASE EMAIL THIS FORM AND INCLUDE A HIGH RESOLUTION COPY OF YOUR COMPANY LOGO (.pdf or .psd format, with each color on separate layers) ON OR BEFORE </a:t>
            </a:r>
            <a:r>
              <a:rPr lang="en" sz="700" b="1">
                <a:solidFill>
                  <a:schemeClr val="dk1"/>
                </a:solidFill>
              </a:rPr>
              <a:t>April 15</a:t>
            </a:r>
            <a:r>
              <a:rPr lang="en" sz="700">
                <a:solidFill>
                  <a:schemeClr val="dk1"/>
                </a:solidFill>
              </a:rPr>
              <a:t>, </a:t>
            </a:r>
            <a:r>
              <a:rPr lang="en" sz="700" b="1">
                <a:solidFill>
                  <a:schemeClr val="dk1"/>
                </a:solidFill>
              </a:rPr>
              <a:t>2022</a:t>
            </a:r>
            <a:endParaRPr sz="700" b="1">
              <a:solidFill>
                <a:schemeClr val="dk1"/>
              </a:solidFill>
            </a:endParaRPr>
          </a:p>
          <a:p>
            <a:pPr marL="0" lvl="0" indent="0" algn="l" rtl="0">
              <a:spcBef>
                <a:spcPts val="0"/>
              </a:spcBef>
              <a:spcAft>
                <a:spcPts val="0"/>
              </a:spcAft>
              <a:buNone/>
            </a:pPr>
            <a:r>
              <a:rPr lang="en" sz="700">
                <a:solidFill>
                  <a:schemeClr val="dk1"/>
                </a:solidFill>
              </a:rPr>
              <a:t>TO: </a:t>
            </a:r>
            <a:r>
              <a:rPr lang="en" sz="700" u="sng">
                <a:solidFill>
                  <a:srgbClr val="0000FF"/>
                </a:solidFill>
                <a:hlinkClick r:id="rId3">
                  <a:extLst>
                    <a:ext uri="{A12FA001-AC4F-418D-AE19-62706E023703}">
                      <ahyp:hlinkClr xmlns:ahyp="http://schemas.microsoft.com/office/drawing/2018/hyperlinkcolor" val="tx"/>
                    </a:ext>
                  </a:extLst>
                </a:hlinkClick>
              </a:rPr>
              <a:t>janet@calhounairport.com</a:t>
            </a:r>
            <a:endParaRPr sz="700">
              <a:solidFill>
                <a:schemeClr val="dk1"/>
              </a:solidFill>
            </a:endParaRPr>
          </a:p>
          <a:p>
            <a:pPr marL="0" lvl="0" indent="0" algn="l" rtl="0">
              <a:spcBef>
                <a:spcPts val="0"/>
              </a:spcBef>
              <a:spcAft>
                <a:spcPts val="0"/>
              </a:spcAft>
              <a:buNone/>
            </a:pPr>
            <a:endParaRPr sz="700">
              <a:solidFill>
                <a:schemeClr val="dk1"/>
              </a:solidFill>
            </a:endParaRPr>
          </a:p>
          <a:p>
            <a:pPr marL="0" lvl="0" indent="0" algn="l" rtl="0">
              <a:spcBef>
                <a:spcPts val="0"/>
              </a:spcBef>
              <a:spcAft>
                <a:spcPts val="0"/>
              </a:spcAft>
              <a:buNone/>
            </a:pPr>
            <a:r>
              <a:rPr lang="en" sz="700">
                <a:solidFill>
                  <a:schemeClr val="dk1"/>
                </a:solidFill>
              </a:rPr>
              <a:t>PLEASE MAIL PAYMENT OR BRING TO AIRPORT BY </a:t>
            </a:r>
            <a:r>
              <a:rPr lang="en" sz="700" b="1">
                <a:solidFill>
                  <a:schemeClr val="dk1"/>
                </a:solidFill>
              </a:rPr>
              <a:t>April 15</a:t>
            </a:r>
            <a:r>
              <a:rPr lang="en" sz="700">
                <a:solidFill>
                  <a:schemeClr val="dk1"/>
                </a:solidFill>
              </a:rPr>
              <a:t>, </a:t>
            </a:r>
            <a:r>
              <a:rPr lang="en" sz="700" b="1">
                <a:solidFill>
                  <a:schemeClr val="dk1"/>
                </a:solidFill>
              </a:rPr>
              <a:t>2022   </a:t>
            </a:r>
            <a:r>
              <a:rPr lang="en" sz="700">
                <a:solidFill>
                  <a:schemeClr val="dk1"/>
                </a:solidFill>
              </a:rPr>
              <a:t> TO:</a:t>
            </a:r>
            <a:endParaRPr sz="700">
              <a:solidFill>
                <a:schemeClr val="dk1"/>
              </a:solidFill>
            </a:endParaRPr>
          </a:p>
          <a:p>
            <a:pPr marL="0" lvl="0" indent="0" algn="l" rtl="0">
              <a:spcBef>
                <a:spcPts val="0"/>
              </a:spcBef>
              <a:spcAft>
                <a:spcPts val="0"/>
              </a:spcAft>
              <a:buNone/>
            </a:pPr>
            <a:endParaRPr sz="700">
              <a:solidFill>
                <a:schemeClr val="dk1"/>
              </a:solidFill>
            </a:endParaRPr>
          </a:p>
          <a:p>
            <a:pPr marL="0" lvl="0" indent="0" algn="l" rtl="0">
              <a:spcBef>
                <a:spcPts val="0"/>
              </a:spcBef>
              <a:spcAft>
                <a:spcPts val="0"/>
              </a:spcAft>
              <a:buNone/>
            </a:pPr>
            <a:r>
              <a:rPr lang="en" sz="700">
                <a:solidFill>
                  <a:schemeClr val="dk1"/>
                </a:solidFill>
              </a:rPr>
              <a:t>Tom B. David Airport</a:t>
            </a:r>
            <a:endParaRPr sz="700">
              <a:solidFill>
                <a:schemeClr val="dk1"/>
              </a:solidFill>
            </a:endParaRPr>
          </a:p>
          <a:p>
            <a:pPr marL="0" lvl="0" indent="0" algn="l" rtl="0">
              <a:spcBef>
                <a:spcPts val="0"/>
              </a:spcBef>
              <a:spcAft>
                <a:spcPts val="0"/>
              </a:spcAft>
              <a:buNone/>
            </a:pPr>
            <a:r>
              <a:rPr lang="en" sz="700">
                <a:solidFill>
                  <a:schemeClr val="dk1"/>
                </a:solidFill>
              </a:rPr>
              <a:t>1957 Hwy 41 South</a:t>
            </a:r>
            <a:endParaRPr sz="700">
              <a:solidFill>
                <a:schemeClr val="dk1"/>
              </a:solidFill>
            </a:endParaRPr>
          </a:p>
          <a:p>
            <a:pPr marL="0" lvl="0" indent="0" algn="l" rtl="0">
              <a:spcBef>
                <a:spcPts val="0"/>
              </a:spcBef>
              <a:spcAft>
                <a:spcPts val="0"/>
              </a:spcAft>
              <a:buNone/>
            </a:pPr>
            <a:r>
              <a:rPr lang="en" sz="700">
                <a:solidFill>
                  <a:schemeClr val="dk1"/>
                </a:solidFill>
              </a:rPr>
              <a:t>Calhoun, GA  30701</a:t>
            </a:r>
            <a:endParaRPr sz="700">
              <a:solidFill>
                <a:schemeClr val="dk1"/>
              </a:solidFill>
            </a:endParaRPr>
          </a:p>
          <a:p>
            <a:pPr marL="0" lvl="0" indent="0" algn="l" rtl="0">
              <a:spcBef>
                <a:spcPts val="0"/>
              </a:spcBef>
              <a:spcAft>
                <a:spcPts val="0"/>
              </a:spcAft>
              <a:buNone/>
            </a:pPr>
            <a:endParaRPr sz="700">
              <a:solidFill>
                <a:schemeClr val="dk1"/>
              </a:solidFill>
            </a:endParaRPr>
          </a:p>
          <a:p>
            <a:pPr marL="0" lvl="0" indent="0" algn="l" rtl="0">
              <a:spcBef>
                <a:spcPts val="0"/>
              </a:spcBef>
              <a:spcAft>
                <a:spcPts val="0"/>
              </a:spcAft>
              <a:buNone/>
            </a:pPr>
            <a:r>
              <a:rPr lang="en" sz="1500">
                <a:solidFill>
                  <a:schemeClr val="dk1"/>
                </a:solidFill>
              </a:rPr>
              <a:t>Thank you for your support!!</a:t>
            </a:r>
            <a:endParaRPr sz="150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1872</Words>
  <Application>Microsoft Office PowerPoint</Application>
  <PresentationFormat>On-screen Show (16:9)</PresentationFormat>
  <Paragraphs>235</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Simple Light</vt:lpstr>
      <vt:lpstr>Planning A Community Event at Your Airport</vt:lpstr>
      <vt:lpstr>So, do you think you are ready for this?</vt:lpstr>
      <vt:lpstr>What are we going to talk about today?</vt:lpstr>
      <vt:lpstr>Early Planning: what type of event will it be?</vt:lpstr>
      <vt:lpstr>Setting a Date</vt:lpstr>
      <vt:lpstr>Sponsors?</vt:lpstr>
      <vt:lpstr>Securing Sponsors</vt:lpstr>
      <vt:lpstr>Examples of Sponsorship Tiers:</vt:lpstr>
      <vt:lpstr>PowerPoint Presentation</vt:lpstr>
      <vt:lpstr>Volunteers: you can NEVER have too many!</vt:lpstr>
      <vt:lpstr>Volunteer Positions</vt:lpstr>
      <vt:lpstr>PowerPoint Presentation</vt:lpstr>
      <vt:lpstr>PowerPoint Presentation</vt:lpstr>
      <vt:lpstr>Getting the Word Out</vt:lpstr>
      <vt:lpstr>PowerPoint Presentation</vt:lpstr>
      <vt:lpstr>Need several options: main courses, desserts, drinks, snacks, etc. Consider setting up a central “food court” area Option: charge for vendors to participate </vt:lpstr>
      <vt:lpstr>Set up display area for your sponsors and area for other vendors Local car and powersports dealers, etc. Separate, dedicated area just for flight schools</vt:lpstr>
      <vt:lpstr>Commemorative/Promotional T-Shirts</vt:lpstr>
      <vt:lpstr>Auto parking chairman Numerous volunteers (teenagers?) Option: charge for parking/event admission Money pouches and change for attendants Parking area well marked with cones/barricades Handicap parking area Plenty of signs pointing to various/multiple lots Reserved area for volunteers/official vehicles Reflective vests for all volunteers</vt:lpstr>
      <vt:lpstr>PowerPoint Presentation</vt:lpstr>
      <vt:lpstr>Aircraft Parking</vt:lpstr>
      <vt:lpstr>PowerPoint Presentation</vt:lpstr>
      <vt:lpstr>Aircraft Fueling</vt:lpstr>
      <vt:lpstr>Options: S.T.O.L. Demo, Flour Bombing, Spot Landing Participant registration information and fees Hold detailed pilots meeting prior to start of competition Competition/demonstration chairman - super important! Seek out someone with experience in this Lots of volunteers needed for these events</vt:lpstr>
      <vt:lpstr>PowerPoint Presentation</vt:lpstr>
      <vt:lpstr>PowerPoint Presentation</vt:lpstr>
      <vt:lpstr>Emergency Service Personnel  Have emergency personnel stationed on the field during event Fire, EMS and police Provide free meals, snacks and drinks for service personnel </vt:lpstr>
      <vt:lpstr>Have dedicated photographers and videographers for the event Invite the local newspaper and television stations to cover the event Arrange an aircraft ride for the media Photos/videos will be great for social media, community relations and future advertising</vt:lpstr>
      <vt:lpstr>PowerPoint Presentation</vt:lpstr>
      <vt:lpstr>Event Insurance Coverage  Contact your airport insurance professional regarding what additional coverage they may recommend or require for the event.</vt:lpstr>
      <vt:lpstr> Pre-Event Planning Checklist (start 3 months out)</vt:lpstr>
      <vt:lpstr>General Event, Facility, Supply Checklist</vt:lpstr>
      <vt:lpstr>PowerPoint Presentation</vt:lpstr>
      <vt:lpstr>Final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 Community Event at Your Airport</dc:title>
  <cp:lastModifiedBy>Lisa Balkunas</cp:lastModifiedBy>
  <cp:revision>1</cp:revision>
  <dcterms:modified xsi:type="dcterms:W3CDTF">2022-10-21T17:47:26Z</dcterms:modified>
</cp:coreProperties>
</file>