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72" r:id="rId2"/>
    <p:sldMasterId id="2147483675" r:id="rId3"/>
    <p:sldMasterId id="2147483678" r:id="rId4"/>
  </p:sldMasterIdLst>
  <p:handoutMasterIdLst>
    <p:handoutMasterId r:id="rId16"/>
  </p:handoutMasterIdLst>
  <p:sldIdLst>
    <p:sldId id="264" r:id="rId5"/>
    <p:sldId id="276" r:id="rId6"/>
    <p:sldId id="265" r:id="rId7"/>
    <p:sldId id="267" r:id="rId8"/>
    <p:sldId id="268" r:id="rId9"/>
    <p:sldId id="269" r:id="rId10"/>
    <p:sldId id="272" r:id="rId11"/>
    <p:sldId id="273" r:id="rId12"/>
    <p:sldId id="274" r:id="rId13"/>
    <p:sldId id="275" r:id="rId14"/>
    <p:sldId id="277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204A4D-C476-4C8B-86F5-6D5AF549A8DB}">
          <p14:sldIdLst>
            <p14:sldId id="264"/>
            <p14:sldId id="276"/>
            <p14:sldId id="265"/>
            <p14:sldId id="267"/>
            <p14:sldId id="268"/>
            <p14:sldId id="269"/>
            <p14:sldId id="272"/>
            <p14:sldId id="273"/>
            <p14:sldId id="274"/>
            <p14:sldId id="275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694"/>
    <a:srgbClr val="000000"/>
    <a:srgbClr val="1C6F47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5A034-DADE-4706-AF2C-0467B6448B6E}" v="92" dt="2022-10-04T13:55:34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B8D0D7-DADE-4A8C-8087-BBE9B087E1A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C481B1-F8BE-4D7E-9ECF-112D4423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40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2844801"/>
            <a:ext cx="6502400" cy="962180"/>
          </a:xfrm>
          <a:prstGeom prst="rect">
            <a:avLst/>
          </a:prstGeom>
        </p:spPr>
        <p:txBody>
          <a:bodyPr anchor="b"/>
          <a:lstStyle>
            <a:lvl1pPr algn="ctr">
              <a:defRPr sz="3100" baseline="0"/>
            </a:lvl1pPr>
          </a:lstStyle>
          <a:p>
            <a:r>
              <a:rPr lang="en-US" b="1" dirty="0"/>
              <a:t>Cover Slide Option #2 Headers Can Be on Multiple Lines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344557"/>
            <a:ext cx="6502400" cy="423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11230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LT Com 55 Roman" panose="020B0604020202020204" pitchFamily="34" charset="0"/>
              </a:defRPr>
            </a:lvl1pPr>
          </a:lstStyle>
          <a:p>
            <a:fld id="{348EAB29-8E02-43FA-89B1-8C6BA1E3DBD1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LT Com 55 Roman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LT Com 55 Roman" panose="020B0604020202020204" pitchFamily="34" charset="0"/>
              </a:defRPr>
            </a:lvl1pPr>
          </a:lstStyle>
          <a:p>
            <a:fld id="{CBFAC968-99DC-4A50-9679-463617D7C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2844801"/>
            <a:ext cx="6502400" cy="962180"/>
          </a:xfrm>
          <a:prstGeom prst="rect">
            <a:avLst/>
          </a:prstGeom>
        </p:spPr>
        <p:txBody>
          <a:bodyPr anchor="b"/>
          <a:lstStyle>
            <a:lvl1pPr algn="ctr">
              <a:defRPr sz="3100" baseline="0"/>
            </a:lvl1pPr>
          </a:lstStyle>
          <a:p>
            <a:r>
              <a:rPr lang="en-US" b="1" dirty="0"/>
              <a:t>Cover Slide Option #2 Headers Can Be on Multiple Lines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344557"/>
            <a:ext cx="6502400" cy="423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74618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865" y="1042442"/>
            <a:ext cx="10204572" cy="10429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Header Goes Here and Can Expand Across Slide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865" y="2166364"/>
            <a:ext cx="10204572" cy="4836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 Goes Here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51565" y="2731079"/>
            <a:ext cx="10204572" cy="158692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Always left-align body copy, text or bullets with headers.  Keep copy to a minimum; give elements room to breathe.  Focus on visuals to help tell your story.</a:t>
            </a:r>
          </a:p>
        </p:txBody>
      </p:sp>
    </p:spTree>
    <p:extLst>
      <p:ext uri="{BB962C8B-B14F-4D97-AF65-F5344CB8AC3E}">
        <p14:creationId xmlns:p14="http://schemas.microsoft.com/office/powerpoint/2010/main" val="2442035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638865" y="1042442"/>
            <a:ext cx="10204572" cy="10429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Header Goes Here and Can Expand Across Slide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865" y="2166364"/>
            <a:ext cx="10204572" cy="4836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Subhead Goes Here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51565" y="2731079"/>
            <a:ext cx="10204572" cy="158692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Always left-align body copy, text or bullets with headers.  Keep copy to a minimum; give elements room to breathe.  Focus on visuals to help tell your story.</a:t>
            </a:r>
          </a:p>
        </p:txBody>
      </p:sp>
    </p:spTree>
    <p:extLst>
      <p:ext uri="{BB962C8B-B14F-4D97-AF65-F5344CB8AC3E}">
        <p14:creationId xmlns:p14="http://schemas.microsoft.com/office/powerpoint/2010/main" val="12060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601562" y="1120146"/>
            <a:ext cx="5710338" cy="8759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1" baseline="0">
                <a:solidFill>
                  <a:srgbClr val="000000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 Goes Here &amp; Can Be Two Lines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562" y="2177785"/>
            <a:ext cx="5710338" cy="7178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00000"/>
                </a:solidFill>
                <a:latin typeface="HelveticaNeueLT Com 55 Roman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Subhead: Blue/Green are preferable for headers but black is acceptable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1562" y="3288530"/>
            <a:ext cx="5710338" cy="211149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This is how a slide can look when images are placed to the right.  Body copy or text goes here.  Always left-align body copy, text or bullets with headers.  Keep copy to a minimum.  Focus on visuals to help tell your story.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10228384" cy="365125"/>
          </a:xfrm>
          <a:prstGeom prst="rect">
            <a:avLst/>
          </a:prstGeom>
        </p:spPr>
        <p:txBody>
          <a:bodyPr/>
          <a:lstStyle/>
          <a:p>
            <a:fld id="{4403AFA0-08CA-459F-8665-A355DA34C72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3613046D-D10B-4B56-85B3-A5F1153EB44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1562" y="1120146"/>
            <a:ext cx="5710338" cy="8759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1" baseline="0">
                <a:solidFill>
                  <a:srgbClr val="000000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 Goes Here &amp; Can Be Two Lines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562" y="2177785"/>
            <a:ext cx="5710338" cy="7178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00000"/>
                </a:solidFill>
                <a:latin typeface="HelveticaNeueLT Com 55 Roman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Subhead: Blue/Green are preferable for headers but black is acceptable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1562" y="3288530"/>
            <a:ext cx="5710338" cy="211149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This is how a slide can look when images are placed to the right.  Body copy or text goes here.  Always left-align body copy, text or bullets with headers.  Keep copy to a minimum.  Focus on visuals to help tell your story.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2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94327" y="1040393"/>
            <a:ext cx="654307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9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628193" y="1863422"/>
            <a:ext cx="6509208" cy="246727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79626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594327" y="1040393"/>
            <a:ext cx="6543073" cy="579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900" b="1" baseline="0">
                <a:solidFill>
                  <a:srgbClr val="085694"/>
                </a:solidFill>
                <a:latin typeface="ITC Avant Garde Std Md" panose="020B0602020202020204" pitchFamily="34" charset="0"/>
              </a:defRPr>
            </a:lvl1pPr>
          </a:lstStyle>
          <a:p>
            <a:r>
              <a:rPr lang="en-US" dirty="0"/>
              <a:t>Headers Can Go Across the Slide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628193" y="1863422"/>
            <a:ext cx="6509208" cy="246727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 b="0" baseline="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1pPr>
            <a:lvl2pPr>
              <a:defRPr sz="2200">
                <a:solidFill>
                  <a:srgbClr val="6D6E71"/>
                </a:solidFill>
                <a:latin typeface="HelveticaNeueLT Com 55 Roman" panose="020B0604020202020204" pitchFamily="34" charset="0"/>
              </a:defRPr>
            </a:lvl2pPr>
            <a:lvl3pPr>
              <a:defRPr>
                <a:solidFill>
                  <a:srgbClr val="6D6E71"/>
                </a:solidFill>
              </a:defRPr>
            </a:lvl3pPr>
            <a:lvl4pPr>
              <a:defRPr>
                <a:solidFill>
                  <a:srgbClr val="6D6E71"/>
                </a:solidFill>
              </a:defRPr>
            </a:lvl4pPr>
            <a:lvl5pPr>
              <a:defRPr>
                <a:solidFill>
                  <a:srgbClr val="6D6E71"/>
                </a:solidFill>
              </a:defRPr>
            </a:lvl5pPr>
          </a:lstStyle>
          <a:p>
            <a:pPr lvl="0"/>
            <a:r>
              <a:rPr lang="en-US" dirty="0"/>
              <a:t>Body copy or text goes here. This is how a slide can look when images are placed to the right. Use bold or italics to emphasize a point. Always left-align body copy, text or bullets with headers.  Keep copy to a minimum. Focus on visuals to help tell your story. Align right side of images with the edge of the blue bar at the top.</a:t>
            </a:r>
          </a:p>
        </p:txBody>
      </p:sp>
    </p:spTree>
    <p:extLst>
      <p:ext uri="{BB962C8B-B14F-4D97-AF65-F5344CB8AC3E}">
        <p14:creationId xmlns:p14="http://schemas.microsoft.com/office/powerpoint/2010/main" val="159853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 userDrawn="1"/>
        </p:nvSpPr>
        <p:spPr>
          <a:xfrm>
            <a:off x="3962401" y="228598"/>
            <a:ext cx="7924801" cy="228600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8"/>
          <p:cNvSpPr/>
          <p:nvPr userDrawn="1"/>
        </p:nvSpPr>
        <p:spPr>
          <a:xfrm>
            <a:off x="304800" y="228598"/>
            <a:ext cx="35560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165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85694"/>
          </a:solidFill>
          <a:latin typeface="ITC Avant Garde Std Md" panose="020B0602020202020204" pitchFamily="34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rgbClr val="1C6F47"/>
          </a:solidFill>
          <a:latin typeface="HelveticaNeueLT Com 55 Roman" panose="020B0604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 userDrawn="1"/>
        </p:nvSpPr>
        <p:spPr>
          <a:xfrm>
            <a:off x="4155739" y="228600"/>
            <a:ext cx="7731463" cy="234888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8"/>
          <p:cNvSpPr/>
          <p:nvPr userDrawn="1"/>
        </p:nvSpPr>
        <p:spPr>
          <a:xfrm>
            <a:off x="1536700" y="234888"/>
            <a:ext cx="25273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1" y="156478"/>
            <a:ext cx="1295400" cy="61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0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rgbClr val="085694"/>
          </a:solidFill>
          <a:latin typeface="ITC Avant Garde Std Md" panose="020B06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b="1" kern="1200">
          <a:solidFill>
            <a:srgbClr val="1C6F47"/>
          </a:solidFill>
          <a:latin typeface="HelveticaNeueLT Com 55 Roman" panose="020B0604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 userDrawn="1"/>
        </p:nvSpPr>
        <p:spPr>
          <a:xfrm>
            <a:off x="4155739" y="228600"/>
            <a:ext cx="7731463" cy="234888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object 8"/>
          <p:cNvSpPr/>
          <p:nvPr userDrawn="1"/>
        </p:nvSpPr>
        <p:spPr>
          <a:xfrm>
            <a:off x="1536700" y="234888"/>
            <a:ext cx="25273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1" y="156478"/>
            <a:ext cx="1295400" cy="61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6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 userDrawn="1"/>
        </p:nvSpPr>
        <p:spPr>
          <a:xfrm>
            <a:off x="4155739" y="228600"/>
            <a:ext cx="7731463" cy="234888"/>
          </a:xfrm>
          <a:custGeom>
            <a:avLst/>
            <a:gdLst/>
            <a:ahLst/>
            <a:cxnLst/>
            <a:rect l="l" t="t" r="r" b="b"/>
            <a:pathLst>
              <a:path w="961389" h="228600">
                <a:moveTo>
                  <a:pt x="0" y="228600"/>
                </a:moveTo>
                <a:lnTo>
                  <a:pt x="960983" y="228600"/>
                </a:lnTo>
                <a:lnTo>
                  <a:pt x="960983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3559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object 8"/>
          <p:cNvSpPr/>
          <p:nvPr userDrawn="1"/>
        </p:nvSpPr>
        <p:spPr>
          <a:xfrm>
            <a:off x="1536700" y="234888"/>
            <a:ext cx="2527300" cy="228600"/>
          </a:xfrm>
          <a:custGeom>
            <a:avLst/>
            <a:gdLst/>
            <a:ahLst/>
            <a:cxnLst/>
            <a:rect l="l" t="t" r="r" b="b"/>
            <a:pathLst>
              <a:path w="2898140" h="228600">
                <a:moveTo>
                  <a:pt x="0" y="228600"/>
                </a:moveTo>
                <a:lnTo>
                  <a:pt x="2897784" y="228600"/>
                </a:lnTo>
                <a:lnTo>
                  <a:pt x="28977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12784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1" y="156478"/>
            <a:ext cx="1295400" cy="61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7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mcoffelt@dot.ga.gov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AAM Study Overview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Matt Coffelt, C.M., ACE-Ops</a:t>
            </a:r>
          </a:p>
          <a:p>
            <a:r>
              <a:rPr lang="en-US" dirty="0"/>
              <a:t>UAS/AAM Development Manager</a:t>
            </a:r>
          </a:p>
          <a:p>
            <a:r>
              <a:rPr lang="en-US" dirty="0"/>
              <a:t>October 13, 2022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83" y="1462408"/>
            <a:ext cx="3209233" cy="11136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603A88-FD3D-4B07-AADE-D6E653CB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263" y="2576013"/>
            <a:ext cx="555393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26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01561" y="1120146"/>
            <a:ext cx="6814491" cy="8759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Task 4: Develop A Statewide AAM Action Plan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Deliverables: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601562" y="3288530"/>
            <a:ext cx="5278539" cy="3233294"/>
          </a:xfrm>
        </p:spPr>
        <p:txBody>
          <a:bodyPr/>
          <a:lstStyle/>
          <a:p>
            <a:pPr>
              <a:buClr>
                <a:srgbClr val="1C6F47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Statewide AAM Action Plan</a:t>
            </a:r>
          </a:p>
          <a:p>
            <a:pPr lvl="1"/>
            <a:r>
              <a:rPr lang="en-US" sz="1800" dirty="0"/>
              <a:t>Includes a five-year blueprint of strategic initiatives for medium to long-term AAM integration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CA7EEE-BD8B-472B-B8BA-0E78B99D7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2112263"/>
            <a:ext cx="5540801" cy="369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9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EDDB1-A6D5-47C9-9018-90D7CE796C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61D0F-2C6B-4EA0-B120-ECF267CB4E0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865" y="2166363"/>
            <a:ext cx="10204572" cy="2855733"/>
          </a:xfrm>
        </p:spPr>
        <p:txBody>
          <a:bodyPr/>
          <a:lstStyle/>
          <a:p>
            <a:r>
              <a:rPr lang="en-US" dirty="0"/>
              <a:t>Matt Coffelt, C.M., ACE-Ops</a:t>
            </a:r>
          </a:p>
          <a:p>
            <a:r>
              <a:rPr lang="en-US" dirty="0"/>
              <a:t>UAS / AAM Development Manager</a:t>
            </a:r>
          </a:p>
          <a:p>
            <a:r>
              <a:rPr lang="en-US" dirty="0"/>
              <a:t>GDOT Intermodal</a:t>
            </a:r>
          </a:p>
          <a:p>
            <a:r>
              <a:rPr lang="en-US" dirty="0">
                <a:hlinkClick r:id="rId2"/>
              </a:rPr>
              <a:t>mcoffelt@dot.ga.gov</a:t>
            </a:r>
            <a:endParaRPr lang="en-US" dirty="0"/>
          </a:p>
          <a:p>
            <a:r>
              <a:rPr lang="en-US" dirty="0"/>
              <a:t>770.316.7935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EFD301-8CBC-4691-99C4-90ED21C182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8"/>
          <a:stretch/>
        </p:blipFill>
        <p:spPr>
          <a:xfrm rot="5400000">
            <a:off x="7004435" y="2356049"/>
            <a:ext cx="4531919" cy="29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6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A1FF7B-E248-4CCC-85EA-1087C9B5B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AAM Study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1050A2-0FF0-4256-892B-F8EC2424A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562" y="2331720"/>
            <a:ext cx="5387758" cy="4069080"/>
          </a:xfrm>
        </p:spPr>
        <p:txBody>
          <a:bodyPr/>
          <a:lstStyle/>
          <a:p>
            <a:pPr>
              <a:buClr>
                <a:srgbClr val="1C6F47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Jviation / Woolpert will conduct the study</a:t>
            </a:r>
          </a:p>
          <a:p>
            <a:pPr>
              <a:buClr>
                <a:srgbClr val="1C6F47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Project schedule is 6-8 months (accelerated)</a:t>
            </a:r>
          </a:p>
          <a:p>
            <a:pPr>
              <a:buClr>
                <a:srgbClr val="1C6F47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Deliverables released as they’re completed</a:t>
            </a:r>
          </a:p>
          <a:p>
            <a:pPr>
              <a:buClr>
                <a:srgbClr val="1C6F47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Four primary tasks, each with subtasks and deliverables</a:t>
            </a:r>
          </a:p>
          <a:p>
            <a:pPr lvl="1"/>
            <a:r>
              <a:rPr lang="en-US" sz="1600" dirty="0"/>
              <a:t>Task 1: Assessment of AAM Activities and Potential In Georgia: </a:t>
            </a:r>
            <a:r>
              <a:rPr lang="en-US" sz="1600" dirty="0">
                <a:solidFill>
                  <a:srgbClr val="085694"/>
                </a:solidFill>
              </a:rPr>
              <a:t>NTP+30 days</a:t>
            </a:r>
          </a:p>
          <a:p>
            <a:pPr lvl="1"/>
            <a:r>
              <a:rPr lang="en-US" sz="1600" dirty="0"/>
              <a:t>Task 2: Inventory State’s Potential AAM Landing Areas and Evaluate Charging Capabilities and Needs: </a:t>
            </a:r>
            <a:r>
              <a:rPr lang="en-US" sz="1600" dirty="0">
                <a:solidFill>
                  <a:srgbClr val="085694"/>
                </a:solidFill>
              </a:rPr>
              <a:t>NTP+120</a:t>
            </a:r>
            <a:endParaRPr lang="en-US" sz="1600" dirty="0"/>
          </a:p>
          <a:p>
            <a:pPr lvl="1"/>
            <a:r>
              <a:rPr lang="en-US" sz="1600" dirty="0"/>
              <a:t>Task 3: Create a Community Guidebook: </a:t>
            </a:r>
            <a:r>
              <a:rPr lang="en-US" sz="1600" dirty="0">
                <a:solidFill>
                  <a:srgbClr val="085694"/>
                </a:solidFill>
              </a:rPr>
              <a:t>NTP+150 </a:t>
            </a:r>
            <a:endParaRPr lang="en-US" sz="1600" dirty="0"/>
          </a:p>
          <a:p>
            <a:pPr lvl="1"/>
            <a:r>
              <a:rPr lang="en-US" sz="1600" dirty="0"/>
              <a:t>Task 4: Develop a Statewide AAM Action Plan: </a:t>
            </a:r>
            <a:r>
              <a:rPr lang="en-US" sz="1600" dirty="0">
                <a:solidFill>
                  <a:srgbClr val="085694"/>
                </a:solidFill>
              </a:rPr>
              <a:t>NTP+180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67288D-BDDA-448F-99FA-94FAA5E77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263" y="2450592"/>
            <a:ext cx="5458495" cy="307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Task 1: Assessment of AAM Activities and Potential In Georgia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Scope includes: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601562" y="3288530"/>
            <a:ext cx="5344280" cy="2111499"/>
          </a:xfrm>
        </p:spPr>
        <p:txBody>
          <a:bodyPr/>
          <a:lstStyle/>
          <a:p>
            <a:pPr>
              <a:buClr>
                <a:srgbClr val="1C6F47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Research on AAM, focusing on state DOT activities, regulation, safety, and establishing Georgia as an AAM-leading state</a:t>
            </a:r>
          </a:p>
          <a:p>
            <a:pPr>
              <a:buClr>
                <a:srgbClr val="1C6F47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Projection of economic impact for Georgia</a:t>
            </a:r>
          </a:p>
          <a:p>
            <a:pPr>
              <a:buClr>
                <a:srgbClr val="1C6F47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AAM Summit and working group creation</a:t>
            </a:r>
          </a:p>
          <a:p>
            <a:pPr>
              <a:buClr>
                <a:srgbClr val="1C6F47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CONOPS development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6159" y="2732230"/>
            <a:ext cx="5615009" cy="24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Task 1: Assessment of AAM Activities and Potential In Georgia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Deliverables: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601562" y="3288530"/>
            <a:ext cx="5278539" cy="3233294"/>
          </a:xfrm>
        </p:spPr>
        <p:txBody>
          <a:bodyPr/>
          <a:lstStyle/>
          <a:p>
            <a:pPr>
              <a:buClr>
                <a:srgbClr val="428321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Research document and economic impact</a:t>
            </a:r>
          </a:p>
          <a:p>
            <a:pPr>
              <a:buClr>
                <a:srgbClr val="428321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AAM Summit and working group creation</a:t>
            </a:r>
          </a:p>
          <a:p>
            <a:pPr>
              <a:buClr>
                <a:srgbClr val="428321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CONOPS development for four use cases</a:t>
            </a:r>
          </a:p>
          <a:p>
            <a:pPr lvl="1"/>
            <a:r>
              <a:rPr lang="en-US" sz="1600" dirty="0"/>
              <a:t>Passenger carrying operation in Atlanta Metropolitan Area</a:t>
            </a:r>
          </a:p>
          <a:p>
            <a:pPr lvl="1"/>
            <a:r>
              <a:rPr lang="en-US" sz="1600" dirty="0"/>
              <a:t>Special event mobility use case </a:t>
            </a:r>
          </a:p>
          <a:p>
            <a:pPr lvl="2"/>
            <a:r>
              <a:rPr lang="en-US" sz="1600" dirty="0"/>
              <a:t>(i.e., Augusta – Masters)</a:t>
            </a:r>
          </a:p>
          <a:p>
            <a:pPr lvl="1"/>
            <a:r>
              <a:rPr lang="en-US" sz="1600" dirty="0"/>
              <a:t>Rural commuter service</a:t>
            </a:r>
          </a:p>
          <a:p>
            <a:pPr lvl="1"/>
            <a:r>
              <a:rPr lang="en-US" sz="1600" dirty="0"/>
              <a:t>Regional Air Mobility (RAM) operation that connects to ATL Airport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42C24-03F6-4F84-90D3-9D75B331F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2423531"/>
            <a:ext cx="5526894" cy="311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7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01562" y="1046994"/>
            <a:ext cx="8917342" cy="87598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Task 2: Inventory State’s Potential AAM Landing Areas and Evaluate Airport Charging Capabilities and Needs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Scope includes: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601562" y="3288530"/>
            <a:ext cx="5223709" cy="2938533"/>
          </a:xfrm>
        </p:spPr>
        <p:txBody>
          <a:bodyPr/>
          <a:lstStyle/>
          <a:p>
            <a:pPr>
              <a:buClr>
                <a:srgbClr val="1C6F47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Research hydrogen and electric vehicles and infrastructure planning</a:t>
            </a:r>
          </a:p>
          <a:p>
            <a:pPr>
              <a:buClr>
                <a:srgbClr val="1C6F47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Inventory the state’s heliport infrastructure</a:t>
            </a:r>
          </a:p>
          <a:p>
            <a:pPr>
              <a:buClr>
                <a:srgbClr val="1C6F47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Research existing airports and provide compatibility of adding a vertiport</a:t>
            </a:r>
          </a:p>
          <a:p>
            <a:pPr>
              <a:buClr>
                <a:srgbClr val="1C6F47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Liaise with electricity providers to develop a funding level projection of placing an electrical charger landside and airside at all Georgia airports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6730" y="2482434"/>
            <a:ext cx="5494438" cy="31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0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Deliverables: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601562" y="3288530"/>
            <a:ext cx="5278539" cy="3233294"/>
          </a:xfrm>
        </p:spPr>
        <p:txBody>
          <a:bodyPr/>
          <a:lstStyle/>
          <a:p>
            <a:pPr>
              <a:buClr>
                <a:srgbClr val="1C6F47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Research report document for electric and hydrogen comparison, charging apparatus </a:t>
            </a:r>
          </a:p>
          <a:p>
            <a:pPr>
              <a:buClr>
                <a:srgbClr val="1C6F47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Heliport inventory report and GIS map layers</a:t>
            </a:r>
          </a:p>
          <a:p>
            <a:pPr>
              <a:buClr>
                <a:srgbClr val="1C6F47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Report of ten existing airports with the greatest potential for adding a vertiport</a:t>
            </a:r>
          </a:p>
          <a:p>
            <a:pPr>
              <a:buClr>
                <a:srgbClr val="1C6F47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Report and spreadsheet of findings from funding level projection study</a:t>
            </a:r>
          </a:p>
          <a:p>
            <a:pPr>
              <a:buClr>
                <a:srgbClr val="1C6F47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“Best Practices” report for EV charging revenue generation</a:t>
            </a:r>
          </a:p>
          <a:p>
            <a:endParaRPr lang="en-US" sz="1800" dirty="0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A37403D1-DF90-4891-96D1-058F2A7E9D6E}"/>
              </a:ext>
            </a:extLst>
          </p:cNvPr>
          <p:cNvSpPr txBox="1">
            <a:spLocks/>
          </p:cNvSpPr>
          <p:nvPr/>
        </p:nvSpPr>
        <p:spPr>
          <a:xfrm>
            <a:off x="601562" y="1016132"/>
            <a:ext cx="8917342" cy="875985"/>
          </a:xfrm>
          <a:prstGeom prst="rect">
            <a:avLst/>
          </a:prstGeom>
        </p:spPr>
        <p:txBody>
          <a:bodyPr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rgbClr val="000000"/>
                </a:solidFill>
                <a:latin typeface="ITC Avant Garde Std Md" panose="020B06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Task 2: Inventory State’s Potential AAM Landing Areas and Evaluate Airport Charging Capabilities and Needs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4ACC8-C518-4103-96E8-BCF82BE13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2536692"/>
            <a:ext cx="5468586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4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01562" y="1120146"/>
            <a:ext cx="6821214" cy="8759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Task 3: Create A Community Guidebook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Scope includes: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601562" y="3288530"/>
            <a:ext cx="5262028" cy="2911102"/>
          </a:xfrm>
        </p:spPr>
        <p:txBody>
          <a:bodyPr/>
          <a:lstStyle/>
          <a:p>
            <a:pPr>
              <a:buClr>
                <a:srgbClr val="1C6F47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Development of a community guidebook </a:t>
            </a:r>
          </a:p>
          <a:p>
            <a:pPr lvl="1"/>
            <a:r>
              <a:rPr lang="en-US" sz="1800" dirty="0"/>
              <a:t>Assist local governments in working with AAM developers and operators </a:t>
            </a:r>
          </a:p>
          <a:p>
            <a:pPr lvl="2"/>
            <a:r>
              <a:rPr lang="en-US" sz="1700" dirty="0"/>
              <a:t>Land use and zoning considerations</a:t>
            </a:r>
          </a:p>
          <a:p>
            <a:pPr lvl="2"/>
            <a:r>
              <a:rPr lang="en-US" sz="1700" dirty="0"/>
              <a:t>Community engagement and equity</a:t>
            </a:r>
          </a:p>
          <a:p>
            <a:pPr lvl="2"/>
            <a:r>
              <a:rPr lang="en-US" sz="1700" dirty="0"/>
              <a:t>Site selection</a:t>
            </a:r>
          </a:p>
          <a:p>
            <a:pPr lvl="2"/>
            <a:r>
              <a:rPr lang="en-US" sz="1700" dirty="0"/>
              <a:t>State reporting requirements</a:t>
            </a:r>
          </a:p>
          <a:p>
            <a:pPr lvl="1"/>
            <a:r>
              <a:rPr lang="en-US" sz="1800" dirty="0"/>
              <a:t>Includes state minimum requirements for establishing AAM as a part of the transportation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39659-EED0-4B80-BC98-CBEF7955D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90" y="1536192"/>
            <a:ext cx="5978923" cy="49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01561" y="1120146"/>
            <a:ext cx="6814491" cy="8759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Task 3: Create A Community Guidebook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Deliverables: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601562" y="3288530"/>
            <a:ext cx="5278539" cy="3233294"/>
          </a:xfrm>
        </p:spPr>
        <p:txBody>
          <a:bodyPr/>
          <a:lstStyle/>
          <a:p>
            <a:pPr>
              <a:buClr>
                <a:srgbClr val="1C6F47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Community guidebook document – with executive summary</a:t>
            </a:r>
          </a:p>
          <a:p>
            <a:pPr>
              <a:buClr>
                <a:srgbClr val="1C6F47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Web resources, including the guidebook, to be posted to the forthcoming GDOT AAM website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F75891-FFDC-4006-A167-73E03B23A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900" y="2266881"/>
            <a:ext cx="5549268" cy="374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1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01562" y="1120146"/>
            <a:ext cx="6821214" cy="8759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Task 4: Develop A Statewide AAM Action Plan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Scope includes: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601562" y="3077254"/>
            <a:ext cx="5209810" cy="3689306"/>
          </a:xfrm>
        </p:spPr>
        <p:txBody>
          <a:bodyPr/>
          <a:lstStyle/>
          <a:p>
            <a:pPr>
              <a:buClr>
                <a:srgbClr val="1C6F47"/>
              </a:buClr>
              <a:buFont typeface="Webdings" panose="05030102010509060703" pitchFamily="18" charset="2"/>
              <a:buChar char="ñ"/>
            </a:pPr>
            <a:r>
              <a:rPr lang="en-US" sz="1800" dirty="0"/>
              <a:t>Develop the Statewide AAM Action Plan – Report outlining the actions for GDOT to deploy AAM into the state’s transportation system</a:t>
            </a:r>
          </a:p>
          <a:p>
            <a:pPr lvl="1"/>
            <a:r>
              <a:rPr lang="en-US" sz="1600" dirty="0">
                <a:latin typeface="HelveticaNeueLT Com 55 Roman" panose="020B0604020202020204" pitchFamily="34" charset="0"/>
              </a:rPr>
              <a:t>Include potential legislative language and priorities</a:t>
            </a:r>
          </a:p>
          <a:p>
            <a:pPr lvl="1"/>
            <a:r>
              <a:rPr lang="en-US" sz="1600" dirty="0">
                <a:latin typeface="HelveticaNeueLT Com 55 Roman" panose="020B0604020202020204" pitchFamily="34" charset="0"/>
              </a:rPr>
              <a:t>Recommendations for a state program to inspect vertiports to enforce state safety standards </a:t>
            </a:r>
          </a:p>
          <a:p>
            <a:pPr lvl="2"/>
            <a:r>
              <a:rPr lang="en-US" sz="1600" dirty="0">
                <a:latin typeface="HelveticaNeueLT Com 55 Roman" panose="020B0604020202020204" pitchFamily="34" charset="0"/>
              </a:rPr>
              <a:t>Industry and FAA standards for vertiport design</a:t>
            </a:r>
          </a:p>
          <a:p>
            <a:pPr lvl="2"/>
            <a:r>
              <a:rPr lang="en-US" sz="1600" dirty="0">
                <a:latin typeface="HelveticaNeueLT Com 55 Roman" panose="020B0604020202020204" pitchFamily="34" charset="0"/>
              </a:rPr>
              <a:t>fire protection</a:t>
            </a:r>
          </a:p>
          <a:p>
            <a:pPr lvl="2"/>
            <a:r>
              <a:rPr lang="en-US" sz="1600" dirty="0">
                <a:latin typeface="HelveticaNeueLT Com 55 Roman" panose="020B0604020202020204" pitchFamily="34" charset="0"/>
              </a:rPr>
              <a:t>electrical hazards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0629" y="2482434"/>
            <a:ext cx="5480539" cy="30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7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Slide Option #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DEA003B-4192-4F40-8106-66B430A6E507}" vid="{FDC3F6CA-0EFF-42E4-A4A7-40A74BC17535}"/>
    </a:ext>
  </a:extLst>
</a:theme>
</file>

<file path=ppt/theme/theme2.xml><?xml version="1.0" encoding="utf-8"?>
<a:theme xmlns:a="http://schemas.openxmlformats.org/drawingml/2006/main" name="Three Horizontal Photos at Bottom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DEA003B-4192-4F40-8106-66B430A6E507}" vid="{0E06E0B4-E5C7-4744-A2A3-97C6A2E2ECF8}"/>
    </a:ext>
  </a:extLst>
</a:theme>
</file>

<file path=ppt/theme/theme3.xml><?xml version="1.0" encoding="utf-8"?>
<a:theme xmlns:a="http://schemas.openxmlformats.org/drawingml/2006/main" name="One Vertical Photo on Right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DEA003B-4192-4F40-8106-66B430A6E507}" vid="{C99E0076-C004-4DC1-926B-96383C80B568}"/>
    </a:ext>
  </a:extLst>
</a:theme>
</file>

<file path=ppt/theme/theme4.xml><?xml version="1.0" encoding="utf-8"?>
<a:theme xmlns:a="http://schemas.openxmlformats.org/drawingml/2006/main" name="Two Horizontal Photos on Right 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DEA003B-4192-4F40-8106-66B430A6E507}" vid="{1779D0EE-A533-4CFA-B163-5EED38D122F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GDOT PowerPoint Template - Widescreen Size</Template>
  <TotalTime>3634</TotalTime>
  <Words>560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HelveticaNeueLT Com 55 Roman</vt:lpstr>
      <vt:lpstr>ITC Avant Garde Std Md</vt:lpstr>
      <vt:lpstr>Webdings</vt:lpstr>
      <vt:lpstr>Title Slide Option #2</vt:lpstr>
      <vt:lpstr>Three Horizontal Photos at Bottom Layout</vt:lpstr>
      <vt:lpstr>One Vertical Photo on Right Layout</vt:lpstr>
      <vt:lpstr>Two Horizontal Photos on Right  Layout</vt:lpstr>
      <vt:lpstr>AAM Study Overview</vt:lpstr>
      <vt:lpstr>AAM Study Summary</vt:lpstr>
      <vt:lpstr>Task 1: Assessment of AAM Activities and Potential In Georgia</vt:lpstr>
      <vt:lpstr>Task 1: Assessment of AAM Activities and Potential In Georgia</vt:lpstr>
      <vt:lpstr>Task 2: Inventory State’s Potential AAM Landing Areas and Evaluate Airport Charging Capabilities and Needs</vt:lpstr>
      <vt:lpstr>PowerPoint Presentation</vt:lpstr>
      <vt:lpstr>Task 3: Create A Community Guidebook</vt:lpstr>
      <vt:lpstr>Task 3: Create A Community Guidebook</vt:lpstr>
      <vt:lpstr>Task 4: Develop A Statewide AAM Action Plan</vt:lpstr>
      <vt:lpstr>Task 4: Develop A Statewide AAM Action Plan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Coffelt, Matthew</dc:creator>
  <cp:lastModifiedBy>Clay McDaniel</cp:lastModifiedBy>
  <cp:revision>32</cp:revision>
  <cp:lastPrinted>2018-07-03T12:41:58Z</cp:lastPrinted>
  <dcterms:created xsi:type="dcterms:W3CDTF">2022-08-29T14:16:28Z</dcterms:created>
  <dcterms:modified xsi:type="dcterms:W3CDTF">2022-10-13T12:12:47Z</dcterms:modified>
</cp:coreProperties>
</file>