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7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8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9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10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72" r:id="rId3"/>
    <p:sldMasterId id="2147483675" r:id="rId4"/>
    <p:sldMasterId id="2147483678" r:id="rId5"/>
    <p:sldMasterId id="2147483747" r:id="rId6"/>
    <p:sldMasterId id="2147483698" r:id="rId7"/>
    <p:sldMasterId id="2147483703" r:id="rId8"/>
    <p:sldMasterId id="2147483733" r:id="rId9"/>
    <p:sldMasterId id="2147483759" r:id="rId10"/>
    <p:sldMasterId id="2147483768" r:id="rId11"/>
  </p:sldMasterIdLst>
  <p:notesMasterIdLst>
    <p:notesMasterId r:id="rId56"/>
  </p:notesMasterIdLst>
  <p:handoutMasterIdLst>
    <p:handoutMasterId r:id="rId57"/>
  </p:handoutMasterIdLst>
  <p:sldIdLst>
    <p:sldId id="262" r:id="rId12"/>
    <p:sldId id="637" r:id="rId13"/>
    <p:sldId id="439" r:id="rId14"/>
    <p:sldId id="734" r:id="rId15"/>
    <p:sldId id="733" r:id="rId16"/>
    <p:sldId id="732" r:id="rId17"/>
    <p:sldId id="741" r:id="rId18"/>
    <p:sldId id="715" r:id="rId19"/>
    <p:sldId id="716" r:id="rId20"/>
    <p:sldId id="709" r:id="rId21"/>
    <p:sldId id="271" r:id="rId22"/>
    <p:sldId id="638" r:id="rId23"/>
    <p:sldId id="605" r:id="rId24"/>
    <p:sldId id="604" r:id="rId25"/>
    <p:sldId id="720" r:id="rId26"/>
    <p:sldId id="739" r:id="rId27"/>
    <p:sldId id="393" r:id="rId28"/>
    <p:sldId id="394" r:id="rId29"/>
    <p:sldId id="395" r:id="rId30"/>
    <p:sldId id="396" r:id="rId31"/>
    <p:sldId id="397" r:id="rId32"/>
    <p:sldId id="398" r:id="rId33"/>
    <p:sldId id="399" r:id="rId34"/>
    <p:sldId id="401" r:id="rId35"/>
    <p:sldId id="402" r:id="rId36"/>
    <p:sldId id="403" r:id="rId37"/>
    <p:sldId id="404" r:id="rId38"/>
    <p:sldId id="405" r:id="rId39"/>
    <p:sldId id="406" r:id="rId40"/>
    <p:sldId id="735" r:id="rId41"/>
    <p:sldId id="267" r:id="rId42"/>
    <p:sldId id="354" r:id="rId43"/>
    <p:sldId id="337" r:id="rId44"/>
    <p:sldId id="338" r:id="rId45"/>
    <p:sldId id="344" r:id="rId46"/>
    <p:sldId id="736" r:id="rId47"/>
    <p:sldId id="737" r:id="rId48"/>
    <p:sldId id="740" r:id="rId49"/>
    <p:sldId id="559" r:id="rId50"/>
    <p:sldId id="560" r:id="rId51"/>
    <p:sldId id="561" r:id="rId52"/>
    <p:sldId id="564" r:id="rId53"/>
    <p:sldId id="562" r:id="rId54"/>
    <p:sldId id="292" r:id="rId5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an, Steve" initials="BS" lastIdx="1" clrIdx="0">
    <p:extLst>
      <p:ext uri="{19B8F6BF-5375-455C-9EA6-DF929625EA0E}">
        <p15:presenceInfo xmlns:p15="http://schemas.microsoft.com/office/powerpoint/2012/main" userId="S::C0002913@dot.ga.gov::d7e8f25f-2fe4-4249-91b3-532508d6a6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6E71"/>
    <a:srgbClr val="1C6F47"/>
    <a:srgbClr val="12784B"/>
    <a:srgbClr val="13784B"/>
    <a:srgbClr val="085694"/>
    <a:srgbClr val="1F497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18" autoAdjust="0"/>
    <p:restoredTop sz="87844" autoAdjust="0"/>
  </p:normalViewPr>
  <p:slideViewPr>
    <p:cSldViewPr snapToGrid="0">
      <p:cViewPr varScale="1">
        <p:scale>
          <a:sx n="56" d="100"/>
          <a:sy n="56" d="100"/>
        </p:scale>
        <p:origin x="82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11544"/>
    </p:cViewPr>
  </p:sorterViewPr>
  <p:notesViewPr>
    <p:cSldViewPr snapToGrid="0">
      <p:cViewPr varScale="1">
        <p:scale>
          <a:sx n="51" d="100"/>
          <a:sy n="51" d="100"/>
        </p:scale>
        <p:origin x="2668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presProps" Target="pres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gdot.ad.local\gdot\TransportationData-Planning-Intermodal\Intermodal\Aviation\achood\Desktop%20080521\For%20Steve\FAA%20Funding%20from%20airport%20aid%20spreadshee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gdot.ad.local\gdot\TransportationData-Planning-Intermodal\Intermodal\Aviation\achood\Desktop%20080521\For%20Steve\Requested%20vs%20Awarde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gdot.ad.local\gdot\TransportationData-Planning-Intermodal\Intermodal\Aviation\achood\Desktop%20080521\For%20Steve\Requested%20vs%20Awarded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'Sheet1 (2)'!$A$4</c:f>
              <c:strCache>
                <c:ptCount val="1"/>
                <c:pt idx="0">
                  <c:v>Historical Annual Federal Funding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>
              <a:outerShdw blurRad="50800" dist="50800" dir="5400000" algn="ctr" rotWithShape="0">
                <a:schemeClr val="bg1">
                  <a:lumMod val="50000"/>
                </a:schemeClr>
              </a:outerShdw>
            </a:effectLst>
          </c:spPr>
          <c:marker>
            <c:symbol val="none"/>
          </c:marker>
          <c:cat>
            <c:strRef>
              <c:f>'Sheet1 (2)'!$B$3:$M$3</c:f>
              <c:strCache>
                <c:ptCount val="12"/>
                <c:pt idx="0">
                  <c:v>FY11</c:v>
                </c:pt>
                <c:pt idx="1">
                  <c:v>FY12</c:v>
                </c:pt>
                <c:pt idx="2">
                  <c:v>FY13</c:v>
                </c:pt>
                <c:pt idx="3">
                  <c:v>FY14</c:v>
                </c:pt>
                <c:pt idx="4">
                  <c:v>FY15</c:v>
                </c:pt>
                <c:pt idx="5">
                  <c:v>FY16</c:v>
                </c:pt>
                <c:pt idx="6">
                  <c:v>FY17</c:v>
                </c:pt>
                <c:pt idx="7">
                  <c:v>FY18</c:v>
                </c:pt>
                <c:pt idx="8">
                  <c:v>FY19</c:v>
                </c:pt>
                <c:pt idx="9">
                  <c:v>FY20</c:v>
                </c:pt>
                <c:pt idx="10">
                  <c:v>FY21</c:v>
                </c:pt>
                <c:pt idx="11">
                  <c:v>FY22</c:v>
                </c:pt>
              </c:strCache>
            </c:strRef>
          </c:cat>
          <c:val>
            <c:numRef>
              <c:f>'Sheet1 (2)'!$B$4:$M$4</c:f>
              <c:numCache>
                <c:formatCode>_("$"* #,##0.00_);_("$"* \(#,##0.00\);_("$"* "-"??_);_(@_)</c:formatCode>
                <c:ptCount val="12"/>
                <c:pt idx="0">
                  <c:v>54659530.120000005</c:v>
                </c:pt>
                <c:pt idx="1">
                  <c:v>51813371.07</c:v>
                </c:pt>
                <c:pt idx="2">
                  <c:v>56151126.499999993</c:v>
                </c:pt>
                <c:pt idx="3">
                  <c:v>43096840.609999999</c:v>
                </c:pt>
                <c:pt idx="4">
                  <c:v>52568685.07</c:v>
                </c:pt>
                <c:pt idx="5">
                  <c:v>48610683.289999999</c:v>
                </c:pt>
                <c:pt idx="6">
                  <c:v>41464825.960000001</c:v>
                </c:pt>
                <c:pt idx="7">
                  <c:v>64891514.609999999</c:v>
                </c:pt>
                <c:pt idx="8">
                  <c:v>53616064.840000004</c:v>
                </c:pt>
                <c:pt idx="9">
                  <c:v>61403421</c:v>
                </c:pt>
                <c:pt idx="10" formatCode="&quot;$&quot;#,##0">
                  <c:v>52837420</c:v>
                </c:pt>
                <c:pt idx="11">
                  <c:v>39967999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A61-4518-A2D5-BE2A2DDD6B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05631823"/>
        <c:axId val="1012985055"/>
      </c:lineChart>
      <c:catAx>
        <c:axId val="805631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2985055"/>
        <c:crosses val="autoZero"/>
        <c:auto val="1"/>
        <c:lblAlgn val="ctr"/>
        <c:lblOffset val="100"/>
        <c:noMultiLvlLbl val="0"/>
      </c:catAx>
      <c:valAx>
        <c:axId val="1012985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56318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'Sheet1 (3)'!$A$2</c:f>
              <c:strCache>
                <c:ptCount val="1"/>
                <c:pt idx="0">
                  <c:v>State Funding</c:v>
                </c:pt>
              </c:strCache>
            </c:strRef>
          </c:tx>
          <c:spPr>
            <a:ln w="3492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'Sheet1 (3)'!$B$1:$X$1</c:f>
              <c:strCache>
                <c:ptCount val="13"/>
                <c:pt idx="0">
                  <c:v>FY11</c:v>
                </c:pt>
                <c:pt idx="1">
                  <c:v>FY12</c:v>
                </c:pt>
                <c:pt idx="2">
                  <c:v>FY13</c:v>
                </c:pt>
                <c:pt idx="3">
                  <c:v>FY14</c:v>
                </c:pt>
                <c:pt idx="4">
                  <c:v>FY15</c:v>
                </c:pt>
                <c:pt idx="5">
                  <c:v>FY16</c:v>
                </c:pt>
                <c:pt idx="6">
                  <c:v>FY17</c:v>
                </c:pt>
                <c:pt idx="7">
                  <c:v>FY18</c:v>
                </c:pt>
                <c:pt idx="8">
                  <c:v>FY19</c:v>
                </c:pt>
                <c:pt idx="9">
                  <c:v>FY20</c:v>
                </c:pt>
                <c:pt idx="10">
                  <c:v>FY21</c:v>
                </c:pt>
                <c:pt idx="11">
                  <c:v>FY22</c:v>
                </c:pt>
                <c:pt idx="12">
                  <c:v>FY23</c:v>
                </c:pt>
              </c:strCache>
            </c:strRef>
          </c:cat>
          <c:val>
            <c:numRef>
              <c:f>'Sheet1 (3)'!$B$2:$X$2</c:f>
              <c:numCache>
                <c:formatCode>"$"#,##0.00_);[Red]\("$"#,##0.00\)</c:formatCode>
                <c:ptCount val="13"/>
                <c:pt idx="0">
                  <c:v>1651893.81</c:v>
                </c:pt>
                <c:pt idx="1">
                  <c:v>2272219.7799999998</c:v>
                </c:pt>
                <c:pt idx="2">
                  <c:v>1791486</c:v>
                </c:pt>
                <c:pt idx="3">
                  <c:v>3063186.61</c:v>
                </c:pt>
                <c:pt idx="4">
                  <c:v>9899954</c:v>
                </c:pt>
                <c:pt idx="5">
                  <c:v>13041058.83</c:v>
                </c:pt>
                <c:pt idx="6">
                  <c:v>13165027</c:v>
                </c:pt>
                <c:pt idx="7">
                  <c:v>14096421</c:v>
                </c:pt>
                <c:pt idx="8">
                  <c:v>13689520.040000003</c:v>
                </c:pt>
                <c:pt idx="9">
                  <c:v>17161599.789999999</c:v>
                </c:pt>
                <c:pt idx="10">
                  <c:v>17498366.16</c:v>
                </c:pt>
                <c:pt idx="11">
                  <c:v>35500000</c:v>
                </c:pt>
                <c:pt idx="12">
                  <c:v>26359425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038-40DD-B87A-CA1F16D65E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20872304"/>
        <c:axId val="1182183184"/>
      </c:lineChart>
      <c:catAx>
        <c:axId val="1720872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2183184"/>
        <c:crosses val="autoZero"/>
        <c:auto val="1"/>
        <c:lblAlgn val="ctr"/>
        <c:lblOffset val="100"/>
        <c:noMultiLvlLbl val="0"/>
      </c:catAx>
      <c:valAx>
        <c:axId val="1182183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8569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0872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'Sheet1 (2)'!$A$2</c:f>
              <c:strCache>
                <c:ptCount val="1"/>
                <c:pt idx="0">
                  <c:v>Requested Total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>
              <a:outerShdw blurRad="50800" dist="50800" dir="5400000" algn="ctr" rotWithShape="0">
                <a:schemeClr val="bg1">
                  <a:lumMod val="65000"/>
                </a:schemeClr>
              </a:outerShdw>
            </a:effectLst>
          </c:spPr>
          <c:marker>
            <c:symbol val="none"/>
          </c:marker>
          <c:cat>
            <c:strRef>
              <c:f>'Sheet1 (2)'!$B$1:$V$1</c:f>
              <c:strCache>
                <c:ptCount val="11"/>
                <c:pt idx="0">
                  <c:v>FY13</c:v>
                </c:pt>
                <c:pt idx="1">
                  <c:v>FY14</c:v>
                </c:pt>
                <c:pt idx="2">
                  <c:v>FY15</c:v>
                </c:pt>
                <c:pt idx="3">
                  <c:v>FY16</c:v>
                </c:pt>
                <c:pt idx="4">
                  <c:v>FY17</c:v>
                </c:pt>
                <c:pt idx="5">
                  <c:v>FY18</c:v>
                </c:pt>
                <c:pt idx="6">
                  <c:v>FY19</c:v>
                </c:pt>
                <c:pt idx="7">
                  <c:v>FY20</c:v>
                </c:pt>
                <c:pt idx="8">
                  <c:v>FY21</c:v>
                </c:pt>
                <c:pt idx="9">
                  <c:v>FY22</c:v>
                </c:pt>
                <c:pt idx="10">
                  <c:v>FY23</c:v>
                </c:pt>
              </c:strCache>
            </c:strRef>
          </c:cat>
          <c:val>
            <c:numRef>
              <c:f>'Sheet1 (2)'!$B$2:$V$2</c:f>
              <c:numCache>
                <c:formatCode>"$"#,##0.00</c:formatCode>
                <c:ptCount val="11"/>
                <c:pt idx="0">
                  <c:v>225496843</c:v>
                </c:pt>
                <c:pt idx="1">
                  <c:v>255349103.01999998</c:v>
                </c:pt>
                <c:pt idx="2" formatCode="&quot;$&quot;#,##0.00_);[Red]\(&quot;$&quot;#,##0.00\)">
                  <c:v>162556504.03</c:v>
                </c:pt>
                <c:pt idx="3">
                  <c:v>223832548.30000001</c:v>
                </c:pt>
                <c:pt idx="4">
                  <c:v>250539470.06</c:v>
                </c:pt>
                <c:pt idx="5">
                  <c:v>198724468.75999999</c:v>
                </c:pt>
                <c:pt idx="6">
                  <c:v>224548745</c:v>
                </c:pt>
                <c:pt idx="7">
                  <c:v>233338393</c:v>
                </c:pt>
                <c:pt idx="8">
                  <c:v>317263100.10000002</c:v>
                </c:pt>
                <c:pt idx="9">
                  <c:v>221409495.34999999</c:v>
                </c:pt>
                <c:pt idx="10" formatCode="[$-1010409]&quot;$&quot;#,##0.00;\(&quot;$&quot;#,##0.00\)">
                  <c:v>286283055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E3C-462B-8D99-8F0D60E45A10}"/>
            </c:ext>
          </c:extLst>
        </c:ser>
        <c:ser>
          <c:idx val="1"/>
          <c:order val="1"/>
          <c:tx>
            <c:strRef>
              <c:f>'Sheet1 (2)'!$A$3</c:f>
              <c:strCache>
                <c:ptCount val="1"/>
                <c:pt idx="0">
                  <c:v>Awarded Total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>
              <a:outerShdw blurRad="50800" dist="50800" dir="5400000" algn="ctr" rotWithShape="0">
                <a:schemeClr val="bg1">
                  <a:lumMod val="50000"/>
                </a:schemeClr>
              </a:outerShdw>
            </a:effectLst>
          </c:spPr>
          <c:marker>
            <c:symbol val="none"/>
          </c:marker>
          <c:cat>
            <c:strRef>
              <c:f>'Sheet1 (2)'!$B$1:$V$1</c:f>
              <c:strCache>
                <c:ptCount val="11"/>
                <c:pt idx="0">
                  <c:v>FY13</c:v>
                </c:pt>
                <c:pt idx="1">
                  <c:v>FY14</c:v>
                </c:pt>
                <c:pt idx="2">
                  <c:v>FY15</c:v>
                </c:pt>
                <c:pt idx="3">
                  <c:v>FY16</c:v>
                </c:pt>
                <c:pt idx="4">
                  <c:v>FY17</c:v>
                </c:pt>
                <c:pt idx="5">
                  <c:v>FY18</c:v>
                </c:pt>
                <c:pt idx="6">
                  <c:v>FY19</c:v>
                </c:pt>
                <c:pt idx="7">
                  <c:v>FY20</c:v>
                </c:pt>
                <c:pt idx="8">
                  <c:v>FY21</c:v>
                </c:pt>
                <c:pt idx="9">
                  <c:v>FY22</c:v>
                </c:pt>
                <c:pt idx="10">
                  <c:v>FY23</c:v>
                </c:pt>
              </c:strCache>
            </c:strRef>
          </c:cat>
          <c:val>
            <c:numRef>
              <c:f>'Sheet1 (2)'!$B$3:$V$3</c:f>
              <c:numCache>
                <c:formatCode>"$"#,##0.00</c:formatCode>
                <c:ptCount val="11"/>
                <c:pt idx="0">
                  <c:v>39336815.439999998</c:v>
                </c:pt>
                <c:pt idx="1">
                  <c:v>59809459.609999999</c:v>
                </c:pt>
                <c:pt idx="2" formatCode="&quot;$&quot;#,##0.00_);[Red]\(&quot;$&quot;#,##0.00\)">
                  <c:v>48417883</c:v>
                </c:pt>
                <c:pt idx="3">
                  <c:v>62223108.900000006</c:v>
                </c:pt>
                <c:pt idx="4">
                  <c:v>76100219</c:v>
                </c:pt>
                <c:pt idx="5">
                  <c:v>75645411</c:v>
                </c:pt>
                <c:pt idx="6">
                  <c:v>71438413.019999996</c:v>
                </c:pt>
                <c:pt idx="7">
                  <c:v>75118011.5</c:v>
                </c:pt>
                <c:pt idx="8">
                  <c:v>74718136.010000005</c:v>
                </c:pt>
                <c:pt idx="9">
                  <c:v>72658329.450000003</c:v>
                </c:pt>
                <c:pt idx="10">
                  <c:v>65546578.693000004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E3C-462B-8D99-8F0D60E45A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20872304"/>
        <c:axId val="1182183184"/>
      </c:lineChart>
      <c:catAx>
        <c:axId val="1720872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2183184"/>
        <c:crosses val="autoZero"/>
        <c:auto val="1"/>
        <c:lblAlgn val="ctr"/>
        <c:lblOffset val="100"/>
        <c:noMultiLvlLbl val="0"/>
      </c:catAx>
      <c:valAx>
        <c:axId val="1182183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0872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  <a:round/>
              </a:ln>
              <a:effectLst/>
            </c:spPr>
            <c:trendlineType val="linear"/>
            <c:dispRSqr val="0"/>
            <c:dispEq val="0"/>
          </c:trendline>
          <c:cat>
            <c:strRef>
              <c:f>Sheet1!$F$1:$AT$1</c:f>
              <c:strCache>
                <c:ptCount val="41"/>
                <c:pt idx="0">
                  <c:v>2012 Q1</c:v>
                </c:pt>
                <c:pt idx="1">
                  <c:v>2012 Q2</c:v>
                </c:pt>
                <c:pt idx="2">
                  <c:v>2012 Q3</c:v>
                </c:pt>
                <c:pt idx="3">
                  <c:v>2012 Q4</c:v>
                </c:pt>
                <c:pt idx="4">
                  <c:v>2013 Q1</c:v>
                </c:pt>
                <c:pt idx="5">
                  <c:v>2013 Q2</c:v>
                </c:pt>
                <c:pt idx="6">
                  <c:v>2013 Q3</c:v>
                </c:pt>
                <c:pt idx="7">
                  <c:v>2013 Q4</c:v>
                </c:pt>
                <c:pt idx="8">
                  <c:v>2014 Q1</c:v>
                </c:pt>
                <c:pt idx="9">
                  <c:v>2014 Q2</c:v>
                </c:pt>
                <c:pt idx="10">
                  <c:v>2014 Q3</c:v>
                </c:pt>
                <c:pt idx="11">
                  <c:v>2014 Q4</c:v>
                </c:pt>
                <c:pt idx="12">
                  <c:v>2015 Q1</c:v>
                </c:pt>
                <c:pt idx="13">
                  <c:v>2015 Q2</c:v>
                </c:pt>
                <c:pt idx="14">
                  <c:v>2015 Q3</c:v>
                </c:pt>
                <c:pt idx="15">
                  <c:v>2015 Q4</c:v>
                </c:pt>
                <c:pt idx="16">
                  <c:v>2016 Q1</c:v>
                </c:pt>
                <c:pt idx="17">
                  <c:v>2016 Q2</c:v>
                </c:pt>
                <c:pt idx="18">
                  <c:v>2016 Q3</c:v>
                </c:pt>
                <c:pt idx="19">
                  <c:v>2016 Q4</c:v>
                </c:pt>
                <c:pt idx="20">
                  <c:v>2017 Q1</c:v>
                </c:pt>
                <c:pt idx="21">
                  <c:v>2017 Q2</c:v>
                </c:pt>
                <c:pt idx="22">
                  <c:v>2017 Q3</c:v>
                </c:pt>
                <c:pt idx="23">
                  <c:v>2017 Q4</c:v>
                </c:pt>
                <c:pt idx="24">
                  <c:v>2018 Q1</c:v>
                </c:pt>
                <c:pt idx="25">
                  <c:v>2018 Q2</c:v>
                </c:pt>
                <c:pt idx="26">
                  <c:v>2018 Q3</c:v>
                </c:pt>
                <c:pt idx="27">
                  <c:v>2018 Q4</c:v>
                </c:pt>
                <c:pt idx="28">
                  <c:v>2019 Q1</c:v>
                </c:pt>
                <c:pt idx="29">
                  <c:v>2019 Q2</c:v>
                </c:pt>
                <c:pt idx="30">
                  <c:v>2019 Q3</c:v>
                </c:pt>
                <c:pt idx="31">
                  <c:v>2019 Q4</c:v>
                </c:pt>
                <c:pt idx="32">
                  <c:v>2020 Q1</c:v>
                </c:pt>
                <c:pt idx="33">
                  <c:v>2020 Q2</c:v>
                </c:pt>
                <c:pt idx="34">
                  <c:v>2020 Q3</c:v>
                </c:pt>
                <c:pt idx="35">
                  <c:v>2020 Q4</c:v>
                </c:pt>
                <c:pt idx="36">
                  <c:v>2021 Q1</c:v>
                </c:pt>
                <c:pt idx="37">
                  <c:v>2021 Q2</c:v>
                </c:pt>
                <c:pt idx="38">
                  <c:v>2021 Q3</c:v>
                </c:pt>
                <c:pt idx="39">
                  <c:v>2021 Q4</c:v>
                </c:pt>
                <c:pt idx="40">
                  <c:v>2022 Q1</c:v>
                </c:pt>
              </c:strCache>
            </c:strRef>
          </c:cat>
          <c:val>
            <c:numRef>
              <c:f>Sheet1!$F$2:$AT$2</c:f>
              <c:numCache>
                <c:formatCode>General</c:formatCode>
                <c:ptCount val="41"/>
                <c:pt idx="0">
                  <c:v>1.58</c:v>
                </c:pt>
                <c:pt idx="1">
                  <c:v>1.63</c:v>
                </c:pt>
                <c:pt idx="2">
                  <c:v>1.6</c:v>
                </c:pt>
                <c:pt idx="3">
                  <c:v>1.61</c:v>
                </c:pt>
                <c:pt idx="4">
                  <c:v>1.59</c:v>
                </c:pt>
                <c:pt idx="5">
                  <c:v>1.62</c:v>
                </c:pt>
                <c:pt idx="6">
                  <c:v>1.64</c:v>
                </c:pt>
                <c:pt idx="7">
                  <c:v>1.59</c:v>
                </c:pt>
                <c:pt idx="8">
                  <c:v>1.63</c:v>
                </c:pt>
                <c:pt idx="9">
                  <c:v>1.67</c:v>
                </c:pt>
                <c:pt idx="10">
                  <c:v>1.74</c:v>
                </c:pt>
                <c:pt idx="11">
                  <c:v>1.69</c:v>
                </c:pt>
                <c:pt idx="12">
                  <c:v>1.72</c:v>
                </c:pt>
                <c:pt idx="13">
                  <c:v>1.7</c:v>
                </c:pt>
                <c:pt idx="14">
                  <c:v>1.71</c:v>
                </c:pt>
                <c:pt idx="15">
                  <c:v>1.66</c:v>
                </c:pt>
                <c:pt idx="16">
                  <c:v>1.63</c:v>
                </c:pt>
                <c:pt idx="17">
                  <c:v>1.68</c:v>
                </c:pt>
                <c:pt idx="18">
                  <c:v>1.68</c:v>
                </c:pt>
                <c:pt idx="19">
                  <c:v>1.65</c:v>
                </c:pt>
                <c:pt idx="20">
                  <c:v>1.62</c:v>
                </c:pt>
                <c:pt idx="21">
                  <c:v>1.68</c:v>
                </c:pt>
                <c:pt idx="22">
                  <c:v>1.73</c:v>
                </c:pt>
                <c:pt idx="23">
                  <c:v>1.66</c:v>
                </c:pt>
                <c:pt idx="24">
                  <c:v>1.67</c:v>
                </c:pt>
                <c:pt idx="25">
                  <c:v>1.75</c:v>
                </c:pt>
                <c:pt idx="26">
                  <c:v>1.84</c:v>
                </c:pt>
                <c:pt idx="27">
                  <c:v>1.87</c:v>
                </c:pt>
                <c:pt idx="28">
                  <c:v>1.95</c:v>
                </c:pt>
                <c:pt idx="29">
                  <c:v>1.95</c:v>
                </c:pt>
                <c:pt idx="30">
                  <c:v>1.97</c:v>
                </c:pt>
                <c:pt idx="31">
                  <c:v>1.92</c:v>
                </c:pt>
                <c:pt idx="32">
                  <c:v>1.97</c:v>
                </c:pt>
                <c:pt idx="33">
                  <c:v>1.96</c:v>
                </c:pt>
                <c:pt idx="34">
                  <c:v>1.89</c:v>
                </c:pt>
                <c:pt idx="35">
                  <c:v>1.86</c:v>
                </c:pt>
                <c:pt idx="36">
                  <c:v>1.91</c:v>
                </c:pt>
                <c:pt idx="37">
                  <c:v>2.04</c:v>
                </c:pt>
                <c:pt idx="38">
                  <c:v>2.11</c:v>
                </c:pt>
                <c:pt idx="39">
                  <c:v>2.1800000000000002</c:v>
                </c:pt>
                <c:pt idx="40">
                  <c:v>2.29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F2F-453D-B9D9-9D0CC7274C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07287552"/>
        <c:axId val="1307288384"/>
      </c:lineChart>
      <c:catAx>
        <c:axId val="1307287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880000" spcFirstLastPara="1" vertOverflow="ellipsis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7288384"/>
        <c:crosses val="autoZero"/>
        <c:auto val="1"/>
        <c:lblAlgn val="ctr"/>
        <c:lblOffset val="100"/>
        <c:tickLblSkip val="1"/>
        <c:noMultiLvlLbl val="0"/>
      </c:catAx>
      <c:valAx>
        <c:axId val="1307288384"/>
        <c:scaling>
          <c:orientation val="minMax"/>
          <c:min val="1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7287552"/>
        <c:crossesAt val="1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5"/>
                    </a:solidFill>
                    <a:latin typeface="HelveticaNeueLT Com 55 Roman" panose="020B06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Sheet1!$A$1:$F$1</c:f>
              <c:strCache>
                <c:ptCount val="5"/>
                <c:pt idx="0">
                  <c:v>Daily</c:v>
                </c:pt>
                <c:pt idx="1">
                  <c:v>Weekly</c:v>
                </c:pt>
                <c:pt idx="2">
                  <c:v>Monthly</c:v>
                </c:pt>
                <c:pt idx="3">
                  <c:v>Yearly</c:v>
                </c:pt>
                <c:pt idx="4">
                  <c:v>Rarely</c:v>
                </c:pt>
              </c:strCache>
              <c:extLst/>
            </c:strRef>
          </c:cat>
          <c:val>
            <c:numRef>
              <c:f>Sheet1!$A$2:$F$2</c:f>
              <c:numCache>
                <c:formatCode>0%</c:formatCode>
                <c:ptCount val="5"/>
                <c:pt idx="0">
                  <c:v>0.02</c:v>
                </c:pt>
                <c:pt idx="1">
                  <c:v>0.53</c:v>
                </c:pt>
                <c:pt idx="2">
                  <c:v>0.4</c:v>
                </c:pt>
                <c:pt idx="3">
                  <c:v>0.04</c:v>
                </c:pt>
                <c:pt idx="4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49AD-4E86-BDF7-9D824BCFFA8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5"/>
                    </a:solidFill>
                    <a:latin typeface="HelveticaNeueLT Com 55 Roman" panose="020B06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Sheet1!$A$1:$F$1</c:f>
              <c:strCache>
                <c:ptCount val="5"/>
                <c:pt idx="0">
                  <c:v>Daily</c:v>
                </c:pt>
                <c:pt idx="1">
                  <c:v>Weekly</c:v>
                </c:pt>
                <c:pt idx="2">
                  <c:v>Monthly</c:v>
                </c:pt>
                <c:pt idx="3">
                  <c:v>Yearly</c:v>
                </c:pt>
                <c:pt idx="4">
                  <c:v>Rarely</c:v>
                </c:pt>
              </c:strCache>
              <c:extLst/>
            </c:strRef>
          </c:cat>
          <c:val>
            <c:numRef>
              <c:f>Sheet1!$A$3:$F$3</c:f>
              <c:numCache>
                <c:formatCode>0%</c:formatCode>
                <c:ptCount val="5"/>
                <c:pt idx="0">
                  <c:v>0.01</c:v>
                </c:pt>
                <c:pt idx="1">
                  <c:v>0.49</c:v>
                </c:pt>
                <c:pt idx="2">
                  <c:v>0.45</c:v>
                </c:pt>
                <c:pt idx="3">
                  <c:v>0.04</c:v>
                </c:pt>
                <c:pt idx="4">
                  <c:v>0.01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D3F7-4524-95E3-58D2614A459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16093584"/>
        <c:axId val="1916089840"/>
      </c:barChart>
      <c:catAx>
        <c:axId val="1916093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Com 55 Roman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1916089840"/>
        <c:crosses val="autoZero"/>
        <c:auto val="1"/>
        <c:lblAlgn val="ctr"/>
        <c:lblOffset val="100"/>
        <c:noMultiLvlLbl val="0"/>
      </c:catAx>
      <c:valAx>
        <c:axId val="1916089840"/>
        <c:scaling>
          <c:orientation val="minMax"/>
          <c:max val="1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accent5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Com 55 Roman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1916093584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012017097825209"/>
          <c:y val="0.38742138964140937"/>
          <c:w val="7.4705013190323882E-2"/>
          <c:h val="0.22515722071718117"/>
        </c:manualLayout>
      </c:layout>
      <c:overlay val="0"/>
      <c:spPr>
        <a:noFill/>
        <a:ln w="22225">
          <a:solidFill>
            <a:schemeClr val="accent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25400"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3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0480D1-ADA3-4A75-97E9-90DA0FD4D546}" type="doc">
      <dgm:prSet loTypeId="urn:microsoft.com/office/officeart/2016/7/layout/VerticalSolid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DC3178-ABE8-459C-8DE5-150B61ECD0D3}">
      <dgm:prSet/>
      <dgm:spPr>
        <a:solidFill>
          <a:srgbClr val="085694"/>
        </a:solidFill>
        <a:ln>
          <a:noFill/>
        </a:ln>
      </dgm:spPr>
      <dgm:t>
        <a:bodyPr/>
        <a:lstStyle/>
        <a:p>
          <a:r>
            <a:rPr lang="en-US"/>
            <a:t>Monitor</a:t>
          </a:r>
        </a:p>
      </dgm:t>
    </dgm:pt>
    <dgm:pt modelId="{65B8F875-163C-496D-BEB7-AE259271FF4E}" type="parTrans" cxnId="{2505BAC2-3EDF-4DCF-B5CE-408A10E381E2}">
      <dgm:prSet/>
      <dgm:spPr/>
      <dgm:t>
        <a:bodyPr/>
        <a:lstStyle/>
        <a:p>
          <a:endParaRPr lang="en-US"/>
        </a:p>
      </dgm:t>
    </dgm:pt>
    <dgm:pt modelId="{9F6156D6-1804-4049-B961-80AFC631F412}" type="sibTrans" cxnId="{2505BAC2-3EDF-4DCF-B5CE-408A10E381E2}">
      <dgm:prSet/>
      <dgm:spPr/>
      <dgm:t>
        <a:bodyPr/>
        <a:lstStyle/>
        <a:p>
          <a:endParaRPr lang="en-US"/>
        </a:p>
      </dgm:t>
    </dgm:pt>
    <dgm:pt modelId="{680E201E-D4A1-44EB-B5A1-C41852CB5A78}">
      <dgm:prSet custT="1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400" dirty="0"/>
            <a:t>Monitor how economic growth influences air cargo demand</a:t>
          </a:r>
        </a:p>
      </dgm:t>
    </dgm:pt>
    <dgm:pt modelId="{C476CBD8-1C46-44CC-B7AF-2A8D4E950289}" type="parTrans" cxnId="{7465A437-9075-4F04-98EF-09D29F70F7C6}">
      <dgm:prSet/>
      <dgm:spPr/>
      <dgm:t>
        <a:bodyPr/>
        <a:lstStyle/>
        <a:p>
          <a:endParaRPr lang="en-US"/>
        </a:p>
      </dgm:t>
    </dgm:pt>
    <dgm:pt modelId="{72BC3499-F80E-4A4B-922A-60EC4ADE64DF}" type="sibTrans" cxnId="{7465A437-9075-4F04-98EF-09D29F70F7C6}">
      <dgm:prSet/>
      <dgm:spPr/>
      <dgm:t>
        <a:bodyPr/>
        <a:lstStyle/>
        <a:p>
          <a:endParaRPr lang="en-US"/>
        </a:p>
      </dgm:t>
    </dgm:pt>
    <dgm:pt modelId="{C6FCBE2E-7165-4F83-8FAD-F3DF03CEB5A5}">
      <dgm:prSet/>
      <dgm:spPr>
        <a:solidFill>
          <a:srgbClr val="085694"/>
        </a:solidFill>
        <a:ln>
          <a:noFill/>
        </a:ln>
      </dgm:spPr>
      <dgm:t>
        <a:bodyPr/>
        <a:lstStyle/>
        <a:p>
          <a:r>
            <a:rPr lang="en-US"/>
            <a:t>Keep</a:t>
          </a:r>
        </a:p>
      </dgm:t>
    </dgm:pt>
    <dgm:pt modelId="{539E818E-A6BA-4398-B378-AA9CF044E5E2}" type="parTrans" cxnId="{16DE5832-6097-48D6-A7B2-DECFFEF75669}">
      <dgm:prSet/>
      <dgm:spPr/>
      <dgm:t>
        <a:bodyPr/>
        <a:lstStyle/>
        <a:p>
          <a:endParaRPr lang="en-US"/>
        </a:p>
      </dgm:t>
    </dgm:pt>
    <dgm:pt modelId="{B3909BDC-4FDF-4B2B-A85A-B7CCAEEDF574}" type="sibTrans" cxnId="{16DE5832-6097-48D6-A7B2-DECFFEF75669}">
      <dgm:prSet/>
      <dgm:spPr/>
      <dgm:t>
        <a:bodyPr/>
        <a:lstStyle/>
        <a:p>
          <a:endParaRPr lang="en-US"/>
        </a:p>
      </dgm:t>
    </dgm:pt>
    <dgm:pt modelId="{BDA44190-0585-4D7A-9A10-75EBFBE451A1}">
      <dgm:prSet custT="1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400" dirty="0"/>
            <a:t>Keep tabs on the implementation of this study’s identified air cargo facility improvements</a:t>
          </a:r>
        </a:p>
      </dgm:t>
    </dgm:pt>
    <dgm:pt modelId="{E1080606-B2BB-41C1-B6C1-0701FF2F038E}" type="parTrans" cxnId="{2DDBB5A0-65AF-405D-A3C7-47695B1810A3}">
      <dgm:prSet/>
      <dgm:spPr/>
      <dgm:t>
        <a:bodyPr/>
        <a:lstStyle/>
        <a:p>
          <a:endParaRPr lang="en-US"/>
        </a:p>
      </dgm:t>
    </dgm:pt>
    <dgm:pt modelId="{6D0A63A9-40C5-4789-930C-67721013A768}" type="sibTrans" cxnId="{2DDBB5A0-65AF-405D-A3C7-47695B1810A3}">
      <dgm:prSet/>
      <dgm:spPr/>
      <dgm:t>
        <a:bodyPr/>
        <a:lstStyle/>
        <a:p>
          <a:endParaRPr lang="en-US"/>
        </a:p>
      </dgm:t>
    </dgm:pt>
    <dgm:pt modelId="{DF4717A3-561C-44EB-8A8D-BEC930CE3479}">
      <dgm:prSet/>
      <dgm:spPr>
        <a:solidFill>
          <a:srgbClr val="085694"/>
        </a:solidFill>
        <a:ln>
          <a:noFill/>
        </a:ln>
      </dgm:spPr>
      <dgm:t>
        <a:bodyPr/>
        <a:lstStyle/>
        <a:p>
          <a:r>
            <a:rPr lang="en-US"/>
            <a:t>Track</a:t>
          </a:r>
        </a:p>
      </dgm:t>
    </dgm:pt>
    <dgm:pt modelId="{F7D0C60D-AC2E-47BB-84ED-3E9D03E3D8B8}" type="parTrans" cxnId="{4DB90E43-A728-491F-B7CE-7F92CAF3C9F2}">
      <dgm:prSet/>
      <dgm:spPr/>
      <dgm:t>
        <a:bodyPr/>
        <a:lstStyle/>
        <a:p>
          <a:endParaRPr lang="en-US"/>
        </a:p>
      </dgm:t>
    </dgm:pt>
    <dgm:pt modelId="{08299971-B003-45D2-9D09-530CA926F5F4}" type="sibTrans" cxnId="{4DB90E43-A728-491F-B7CE-7F92CAF3C9F2}">
      <dgm:prSet/>
      <dgm:spPr/>
      <dgm:t>
        <a:bodyPr/>
        <a:lstStyle/>
        <a:p>
          <a:endParaRPr lang="en-US"/>
        </a:p>
      </dgm:t>
    </dgm:pt>
    <dgm:pt modelId="{7DCD9C70-B757-40F0-B256-ED235CCA5ADE}">
      <dgm:prSet custT="1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400" dirty="0"/>
            <a:t>Track changes in technology that influence air cargo</a:t>
          </a:r>
        </a:p>
      </dgm:t>
    </dgm:pt>
    <dgm:pt modelId="{FD833B04-3F9D-4266-AF65-47147627ED94}" type="parTrans" cxnId="{8308CDAA-D5EC-47F4-9AAA-80F8C4DC079A}">
      <dgm:prSet/>
      <dgm:spPr/>
      <dgm:t>
        <a:bodyPr/>
        <a:lstStyle/>
        <a:p>
          <a:endParaRPr lang="en-US"/>
        </a:p>
      </dgm:t>
    </dgm:pt>
    <dgm:pt modelId="{21F9CF29-4BCC-48D8-BCAF-39DE01EBD0F5}" type="sibTrans" cxnId="{8308CDAA-D5EC-47F4-9AAA-80F8C4DC079A}">
      <dgm:prSet/>
      <dgm:spPr/>
      <dgm:t>
        <a:bodyPr/>
        <a:lstStyle/>
        <a:p>
          <a:endParaRPr lang="en-US"/>
        </a:p>
      </dgm:t>
    </dgm:pt>
    <dgm:pt modelId="{0A590AA3-9A0A-4FEC-8F65-05E8E4EF43EA}">
      <dgm:prSet/>
      <dgm:spPr>
        <a:solidFill>
          <a:srgbClr val="085694"/>
        </a:solidFill>
        <a:ln>
          <a:noFill/>
        </a:ln>
      </dgm:spPr>
      <dgm:t>
        <a:bodyPr/>
        <a:lstStyle/>
        <a:p>
          <a:r>
            <a:rPr lang="en-US"/>
            <a:t>Help</a:t>
          </a:r>
        </a:p>
      </dgm:t>
    </dgm:pt>
    <dgm:pt modelId="{46AABED2-5831-411F-9D0F-817D81AD4E19}" type="parTrans" cxnId="{18275B98-6E16-4358-9026-F9D084176302}">
      <dgm:prSet/>
      <dgm:spPr/>
      <dgm:t>
        <a:bodyPr/>
        <a:lstStyle/>
        <a:p>
          <a:endParaRPr lang="en-US"/>
        </a:p>
      </dgm:t>
    </dgm:pt>
    <dgm:pt modelId="{869F72F7-1B85-4603-A99C-F97FC97BD6AD}" type="sibTrans" cxnId="{18275B98-6E16-4358-9026-F9D084176302}">
      <dgm:prSet/>
      <dgm:spPr/>
      <dgm:t>
        <a:bodyPr/>
        <a:lstStyle/>
        <a:p>
          <a:endParaRPr lang="en-US"/>
        </a:p>
      </dgm:t>
    </dgm:pt>
    <dgm:pt modelId="{AF6D534F-9CE0-43F8-A83D-7040A9F0BEAC}">
      <dgm:prSet custT="1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400" dirty="0"/>
            <a:t>Help the state stay abreast of air cargo expansion opportunities</a:t>
          </a:r>
        </a:p>
      </dgm:t>
    </dgm:pt>
    <dgm:pt modelId="{FABF4CD9-531B-4A7E-BC3A-B2F636647A76}" type="parTrans" cxnId="{DF98DBF3-438F-4F7E-ACC4-2B5BD43A797F}">
      <dgm:prSet/>
      <dgm:spPr/>
      <dgm:t>
        <a:bodyPr/>
        <a:lstStyle/>
        <a:p>
          <a:endParaRPr lang="en-US"/>
        </a:p>
      </dgm:t>
    </dgm:pt>
    <dgm:pt modelId="{A319CCD3-8B23-463E-A756-80E61DB7DD1E}" type="sibTrans" cxnId="{DF98DBF3-438F-4F7E-ACC4-2B5BD43A797F}">
      <dgm:prSet/>
      <dgm:spPr/>
      <dgm:t>
        <a:bodyPr/>
        <a:lstStyle/>
        <a:p>
          <a:endParaRPr lang="en-US"/>
        </a:p>
      </dgm:t>
    </dgm:pt>
    <dgm:pt modelId="{7410D594-7099-4DA8-B275-4BEEFB56FEA8}">
      <dgm:prSet/>
      <dgm:spPr>
        <a:solidFill>
          <a:srgbClr val="085694"/>
        </a:solidFill>
        <a:ln>
          <a:noFill/>
        </a:ln>
      </dgm:spPr>
      <dgm:t>
        <a:bodyPr/>
        <a:lstStyle/>
        <a:p>
          <a:r>
            <a:rPr lang="en-US" dirty="0"/>
            <a:t>Advocate</a:t>
          </a:r>
        </a:p>
      </dgm:t>
    </dgm:pt>
    <dgm:pt modelId="{295EDA90-8702-4D33-AB9F-F47D050CDF68}" type="parTrans" cxnId="{FB054F27-6461-40EB-BC5F-D2ABC3F650BB}">
      <dgm:prSet/>
      <dgm:spPr/>
      <dgm:t>
        <a:bodyPr/>
        <a:lstStyle/>
        <a:p>
          <a:endParaRPr lang="en-US"/>
        </a:p>
      </dgm:t>
    </dgm:pt>
    <dgm:pt modelId="{325175A4-BAB9-4172-855F-A53DDF1B5E75}" type="sibTrans" cxnId="{FB054F27-6461-40EB-BC5F-D2ABC3F650BB}">
      <dgm:prSet/>
      <dgm:spPr/>
      <dgm:t>
        <a:bodyPr/>
        <a:lstStyle/>
        <a:p>
          <a:endParaRPr lang="en-US"/>
        </a:p>
      </dgm:t>
    </dgm:pt>
    <dgm:pt modelId="{5129E254-60E8-4AD7-971E-E298CE6B8607}">
      <dgm:prSet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/>
            <a:t>Advocate for funding for air cargo projects</a:t>
          </a:r>
        </a:p>
      </dgm:t>
    </dgm:pt>
    <dgm:pt modelId="{913D95FF-D09D-49CF-BE79-24F775F85EB5}" type="parTrans" cxnId="{3650C750-AA0E-4D03-B92D-9DCFC0B8824A}">
      <dgm:prSet/>
      <dgm:spPr/>
      <dgm:t>
        <a:bodyPr/>
        <a:lstStyle/>
        <a:p>
          <a:endParaRPr lang="en-US"/>
        </a:p>
      </dgm:t>
    </dgm:pt>
    <dgm:pt modelId="{C406F5AF-5F6E-4102-9B2E-15044073612D}" type="sibTrans" cxnId="{3650C750-AA0E-4D03-B92D-9DCFC0B8824A}">
      <dgm:prSet/>
      <dgm:spPr/>
      <dgm:t>
        <a:bodyPr/>
        <a:lstStyle/>
        <a:p>
          <a:endParaRPr lang="en-US"/>
        </a:p>
      </dgm:t>
    </dgm:pt>
    <dgm:pt modelId="{FFAF092C-BDBA-4676-9BC2-44643C555F37}">
      <dgm:prSet/>
      <dgm:spPr>
        <a:solidFill>
          <a:srgbClr val="12784B"/>
        </a:solidFill>
        <a:ln>
          <a:noFill/>
        </a:ln>
      </dgm:spPr>
      <dgm:t>
        <a:bodyPr/>
        <a:lstStyle/>
        <a:p>
          <a:r>
            <a:rPr lang="en-US" dirty="0"/>
            <a:t>Establish</a:t>
          </a:r>
        </a:p>
      </dgm:t>
    </dgm:pt>
    <dgm:pt modelId="{852A8959-3582-4E46-88CF-B7A115B68CC3}" type="parTrans" cxnId="{A212376A-C783-4AA4-B22F-FF31FC480035}">
      <dgm:prSet/>
      <dgm:spPr/>
      <dgm:t>
        <a:bodyPr/>
        <a:lstStyle/>
        <a:p>
          <a:endParaRPr lang="en-US"/>
        </a:p>
      </dgm:t>
    </dgm:pt>
    <dgm:pt modelId="{850ACF41-EEC0-4F38-9739-4023C0FC5834}" type="sibTrans" cxnId="{A212376A-C783-4AA4-B22F-FF31FC480035}">
      <dgm:prSet/>
      <dgm:spPr/>
      <dgm:t>
        <a:bodyPr/>
        <a:lstStyle/>
        <a:p>
          <a:endParaRPr lang="en-US"/>
        </a:p>
      </dgm:t>
    </dgm:pt>
    <dgm:pt modelId="{B7CC08B1-569A-4B7A-A9AF-C82198C9140A}">
      <dgm:prSet custT="1"/>
      <dgm:spPr>
        <a:solidFill>
          <a:schemeClr val="bg1">
            <a:lumMod val="65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400" dirty="0"/>
            <a:t>Establish an Air Cargo Working Group</a:t>
          </a:r>
        </a:p>
      </dgm:t>
    </dgm:pt>
    <dgm:pt modelId="{A4623A47-DF20-4134-9E3F-BD4ED84D8534}" type="parTrans" cxnId="{73E77B33-E158-487B-83F2-274181AEDB71}">
      <dgm:prSet/>
      <dgm:spPr/>
      <dgm:t>
        <a:bodyPr/>
        <a:lstStyle/>
        <a:p>
          <a:endParaRPr lang="en-US"/>
        </a:p>
      </dgm:t>
    </dgm:pt>
    <dgm:pt modelId="{316D9CD3-6D14-4C47-BA66-353432596CA5}" type="sibTrans" cxnId="{73E77B33-E158-487B-83F2-274181AEDB71}">
      <dgm:prSet/>
      <dgm:spPr/>
      <dgm:t>
        <a:bodyPr/>
        <a:lstStyle/>
        <a:p>
          <a:endParaRPr lang="en-US"/>
        </a:p>
      </dgm:t>
    </dgm:pt>
    <dgm:pt modelId="{FFADABF2-879B-46FE-AC44-A41B96BAAE03}" type="pres">
      <dgm:prSet presAssocID="{ED0480D1-ADA3-4A75-97E9-90DA0FD4D546}" presName="Name0" presStyleCnt="0">
        <dgm:presLayoutVars>
          <dgm:dir/>
          <dgm:animLvl val="lvl"/>
          <dgm:resizeHandles val="exact"/>
        </dgm:presLayoutVars>
      </dgm:prSet>
      <dgm:spPr/>
    </dgm:pt>
    <dgm:pt modelId="{BABD6998-CADA-4CFC-81F2-39AD13B3AE27}" type="pres">
      <dgm:prSet presAssocID="{FFAF092C-BDBA-4676-9BC2-44643C555F37}" presName="linNode" presStyleCnt="0"/>
      <dgm:spPr/>
    </dgm:pt>
    <dgm:pt modelId="{093C3B7E-5B16-4EF9-AFD7-53E199C29B24}" type="pres">
      <dgm:prSet presAssocID="{FFAF092C-BDBA-4676-9BC2-44643C555F37}" presName="parentText" presStyleLbl="alignNode1" presStyleIdx="0" presStyleCnt="6">
        <dgm:presLayoutVars>
          <dgm:chMax val="1"/>
          <dgm:bulletEnabled/>
        </dgm:presLayoutVars>
      </dgm:prSet>
      <dgm:spPr/>
    </dgm:pt>
    <dgm:pt modelId="{8452C456-5443-4BAC-9255-D919BE9766CC}" type="pres">
      <dgm:prSet presAssocID="{FFAF092C-BDBA-4676-9BC2-44643C555F37}" presName="descendantText" presStyleLbl="alignAccFollowNode1" presStyleIdx="0" presStyleCnt="6">
        <dgm:presLayoutVars>
          <dgm:bulletEnabled/>
        </dgm:presLayoutVars>
      </dgm:prSet>
      <dgm:spPr/>
    </dgm:pt>
    <dgm:pt modelId="{68F33501-69BB-438A-916C-0870936309EE}" type="pres">
      <dgm:prSet presAssocID="{850ACF41-EEC0-4F38-9739-4023C0FC5834}" presName="sp" presStyleCnt="0"/>
      <dgm:spPr/>
    </dgm:pt>
    <dgm:pt modelId="{6B89CB48-CA38-46FE-BC6D-D23118AD0045}" type="pres">
      <dgm:prSet presAssocID="{0DDC3178-ABE8-459C-8DE5-150B61ECD0D3}" presName="linNode" presStyleCnt="0"/>
      <dgm:spPr/>
    </dgm:pt>
    <dgm:pt modelId="{F5E4290E-9CC2-4200-BCB4-89CD92E0B2DE}" type="pres">
      <dgm:prSet presAssocID="{0DDC3178-ABE8-459C-8DE5-150B61ECD0D3}" presName="parentText" presStyleLbl="alignNode1" presStyleIdx="1" presStyleCnt="6">
        <dgm:presLayoutVars>
          <dgm:chMax val="1"/>
          <dgm:bulletEnabled/>
        </dgm:presLayoutVars>
      </dgm:prSet>
      <dgm:spPr/>
    </dgm:pt>
    <dgm:pt modelId="{1A980289-CDD4-4A22-87CB-28D6F0A263C5}" type="pres">
      <dgm:prSet presAssocID="{0DDC3178-ABE8-459C-8DE5-150B61ECD0D3}" presName="descendantText" presStyleLbl="alignAccFollowNode1" presStyleIdx="1" presStyleCnt="6">
        <dgm:presLayoutVars>
          <dgm:bulletEnabled/>
        </dgm:presLayoutVars>
      </dgm:prSet>
      <dgm:spPr/>
    </dgm:pt>
    <dgm:pt modelId="{3E6FB914-AED2-4AC7-BC02-B6D3E3910053}" type="pres">
      <dgm:prSet presAssocID="{9F6156D6-1804-4049-B961-80AFC631F412}" presName="sp" presStyleCnt="0"/>
      <dgm:spPr/>
    </dgm:pt>
    <dgm:pt modelId="{715B3B55-3D51-44EA-A4CE-AC8BDEADF8D7}" type="pres">
      <dgm:prSet presAssocID="{C6FCBE2E-7165-4F83-8FAD-F3DF03CEB5A5}" presName="linNode" presStyleCnt="0"/>
      <dgm:spPr/>
    </dgm:pt>
    <dgm:pt modelId="{BA4FD27E-8369-40BA-A429-DE0B25182B79}" type="pres">
      <dgm:prSet presAssocID="{C6FCBE2E-7165-4F83-8FAD-F3DF03CEB5A5}" presName="parentText" presStyleLbl="alignNode1" presStyleIdx="2" presStyleCnt="6">
        <dgm:presLayoutVars>
          <dgm:chMax val="1"/>
          <dgm:bulletEnabled/>
        </dgm:presLayoutVars>
      </dgm:prSet>
      <dgm:spPr/>
    </dgm:pt>
    <dgm:pt modelId="{668F6DE8-167A-4396-83C2-9715057163A5}" type="pres">
      <dgm:prSet presAssocID="{C6FCBE2E-7165-4F83-8FAD-F3DF03CEB5A5}" presName="descendantText" presStyleLbl="alignAccFollowNode1" presStyleIdx="2" presStyleCnt="6">
        <dgm:presLayoutVars>
          <dgm:bulletEnabled/>
        </dgm:presLayoutVars>
      </dgm:prSet>
      <dgm:spPr/>
    </dgm:pt>
    <dgm:pt modelId="{AA429940-D687-49BF-B0AC-782CBAA93F96}" type="pres">
      <dgm:prSet presAssocID="{B3909BDC-4FDF-4B2B-A85A-B7CCAEEDF574}" presName="sp" presStyleCnt="0"/>
      <dgm:spPr/>
    </dgm:pt>
    <dgm:pt modelId="{C15D9575-9B05-46DC-8DD1-8885A3402131}" type="pres">
      <dgm:prSet presAssocID="{DF4717A3-561C-44EB-8A8D-BEC930CE3479}" presName="linNode" presStyleCnt="0"/>
      <dgm:spPr/>
    </dgm:pt>
    <dgm:pt modelId="{D1FF7F04-D938-4B99-BEDD-5070A94258D9}" type="pres">
      <dgm:prSet presAssocID="{DF4717A3-561C-44EB-8A8D-BEC930CE3479}" presName="parentText" presStyleLbl="alignNode1" presStyleIdx="3" presStyleCnt="6">
        <dgm:presLayoutVars>
          <dgm:chMax val="1"/>
          <dgm:bulletEnabled/>
        </dgm:presLayoutVars>
      </dgm:prSet>
      <dgm:spPr/>
    </dgm:pt>
    <dgm:pt modelId="{E491D726-D316-4A23-91A4-E1D189C6DDE1}" type="pres">
      <dgm:prSet presAssocID="{DF4717A3-561C-44EB-8A8D-BEC930CE3479}" presName="descendantText" presStyleLbl="alignAccFollowNode1" presStyleIdx="3" presStyleCnt="6">
        <dgm:presLayoutVars>
          <dgm:bulletEnabled/>
        </dgm:presLayoutVars>
      </dgm:prSet>
      <dgm:spPr/>
    </dgm:pt>
    <dgm:pt modelId="{4AB9E601-A80E-4328-AF85-5DD7E7399C1D}" type="pres">
      <dgm:prSet presAssocID="{08299971-B003-45D2-9D09-530CA926F5F4}" presName="sp" presStyleCnt="0"/>
      <dgm:spPr/>
    </dgm:pt>
    <dgm:pt modelId="{EC3B942E-D52B-4C4C-91E7-8360FA67363F}" type="pres">
      <dgm:prSet presAssocID="{0A590AA3-9A0A-4FEC-8F65-05E8E4EF43EA}" presName="linNode" presStyleCnt="0"/>
      <dgm:spPr/>
    </dgm:pt>
    <dgm:pt modelId="{DC585992-C203-45E2-A439-06FA5B65E631}" type="pres">
      <dgm:prSet presAssocID="{0A590AA3-9A0A-4FEC-8F65-05E8E4EF43EA}" presName="parentText" presStyleLbl="alignNode1" presStyleIdx="4" presStyleCnt="6">
        <dgm:presLayoutVars>
          <dgm:chMax val="1"/>
          <dgm:bulletEnabled/>
        </dgm:presLayoutVars>
      </dgm:prSet>
      <dgm:spPr/>
    </dgm:pt>
    <dgm:pt modelId="{02C563F6-7AD9-460C-9840-B57B4FCE15D0}" type="pres">
      <dgm:prSet presAssocID="{0A590AA3-9A0A-4FEC-8F65-05E8E4EF43EA}" presName="descendantText" presStyleLbl="alignAccFollowNode1" presStyleIdx="4" presStyleCnt="6">
        <dgm:presLayoutVars>
          <dgm:bulletEnabled/>
        </dgm:presLayoutVars>
      </dgm:prSet>
      <dgm:spPr/>
    </dgm:pt>
    <dgm:pt modelId="{30471469-C473-48C0-8763-9FE70A1A9EA2}" type="pres">
      <dgm:prSet presAssocID="{869F72F7-1B85-4603-A99C-F97FC97BD6AD}" presName="sp" presStyleCnt="0"/>
      <dgm:spPr/>
    </dgm:pt>
    <dgm:pt modelId="{B46041DA-4055-48D3-9502-9950DA98D103}" type="pres">
      <dgm:prSet presAssocID="{7410D594-7099-4DA8-B275-4BEEFB56FEA8}" presName="linNode" presStyleCnt="0"/>
      <dgm:spPr/>
    </dgm:pt>
    <dgm:pt modelId="{FD509918-0EAC-470C-9D7D-5593410776F9}" type="pres">
      <dgm:prSet presAssocID="{7410D594-7099-4DA8-B275-4BEEFB56FEA8}" presName="parentText" presStyleLbl="alignNode1" presStyleIdx="5" presStyleCnt="6">
        <dgm:presLayoutVars>
          <dgm:chMax val="1"/>
          <dgm:bulletEnabled/>
        </dgm:presLayoutVars>
      </dgm:prSet>
      <dgm:spPr/>
    </dgm:pt>
    <dgm:pt modelId="{0B3AEDED-7350-4BB5-AD0C-C92D41296DEC}" type="pres">
      <dgm:prSet presAssocID="{7410D594-7099-4DA8-B275-4BEEFB56FEA8}" presName="descendantText" presStyleLbl="alignAccFollowNode1" presStyleIdx="5" presStyleCnt="6">
        <dgm:presLayoutVars>
          <dgm:bulletEnabled/>
        </dgm:presLayoutVars>
      </dgm:prSet>
      <dgm:spPr/>
    </dgm:pt>
  </dgm:ptLst>
  <dgm:cxnLst>
    <dgm:cxn modelId="{1524FB04-9017-4113-861C-092796015E1F}" type="presOf" srcId="{B7CC08B1-569A-4B7A-A9AF-C82198C9140A}" destId="{8452C456-5443-4BAC-9255-D919BE9766CC}" srcOrd="0" destOrd="0" presId="urn:microsoft.com/office/officeart/2016/7/layout/VerticalSolidActionList"/>
    <dgm:cxn modelId="{1B53EE1E-F4C9-4C16-B3A0-6A4F08FAE0C1}" type="presOf" srcId="{0A590AA3-9A0A-4FEC-8F65-05E8E4EF43EA}" destId="{DC585992-C203-45E2-A439-06FA5B65E631}" srcOrd="0" destOrd="0" presId="urn:microsoft.com/office/officeart/2016/7/layout/VerticalSolidActionList"/>
    <dgm:cxn modelId="{FB054F27-6461-40EB-BC5F-D2ABC3F650BB}" srcId="{ED0480D1-ADA3-4A75-97E9-90DA0FD4D546}" destId="{7410D594-7099-4DA8-B275-4BEEFB56FEA8}" srcOrd="5" destOrd="0" parTransId="{295EDA90-8702-4D33-AB9F-F47D050CDF68}" sibTransId="{325175A4-BAB9-4172-855F-A53DDF1B5E75}"/>
    <dgm:cxn modelId="{16DE5832-6097-48D6-A7B2-DECFFEF75669}" srcId="{ED0480D1-ADA3-4A75-97E9-90DA0FD4D546}" destId="{C6FCBE2E-7165-4F83-8FAD-F3DF03CEB5A5}" srcOrd="2" destOrd="0" parTransId="{539E818E-A6BA-4398-B378-AA9CF044E5E2}" sibTransId="{B3909BDC-4FDF-4B2B-A85A-B7CCAEEDF574}"/>
    <dgm:cxn modelId="{73E77B33-E158-487B-83F2-274181AEDB71}" srcId="{FFAF092C-BDBA-4676-9BC2-44643C555F37}" destId="{B7CC08B1-569A-4B7A-A9AF-C82198C9140A}" srcOrd="0" destOrd="0" parTransId="{A4623A47-DF20-4134-9E3F-BD4ED84D8534}" sibTransId="{316D9CD3-6D14-4C47-BA66-353432596CA5}"/>
    <dgm:cxn modelId="{7465A437-9075-4F04-98EF-09D29F70F7C6}" srcId="{0DDC3178-ABE8-459C-8DE5-150B61ECD0D3}" destId="{680E201E-D4A1-44EB-B5A1-C41852CB5A78}" srcOrd="0" destOrd="0" parTransId="{C476CBD8-1C46-44CC-B7AF-2A8D4E950289}" sibTransId="{72BC3499-F80E-4A4B-922A-60EC4ADE64DF}"/>
    <dgm:cxn modelId="{EF16015F-5F4A-4A0A-9EDB-99678E912F71}" type="presOf" srcId="{AF6D534F-9CE0-43F8-A83D-7040A9F0BEAC}" destId="{02C563F6-7AD9-460C-9840-B57B4FCE15D0}" srcOrd="0" destOrd="0" presId="urn:microsoft.com/office/officeart/2016/7/layout/VerticalSolidActionList"/>
    <dgm:cxn modelId="{4DB90E43-A728-491F-B7CE-7F92CAF3C9F2}" srcId="{ED0480D1-ADA3-4A75-97E9-90DA0FD4D546}" destId="{DF4717A3-561C-44EB-8A8D-BEC930CE3479}" srcOrd="3" destOrd="0" parTransId="{F7D0C60D-AC2E-47BB-84ED-3E9D03E3D8B8}" sibTransId="{08299971-B003-45D2-9D09-530CA926F5F4}"/>
    <dgm:cxn modelId="{5E85B346-8705-4775-B4AC-5D4ECE5361FC}" type="presOf" srcId="{0DDC3178-ABE8-459C-8DE5-150B61ECD0D3}" destId="{F5E4290E-9CC2-4200-BCB4-89CD92E0B2DE}" srcOrd="0" destOrd="0" presId="urn:microsoft.com/office/officeart/2016/7/layout/VerticalSolidActionList"/>
    <dgm:cxn modelId="{2A164C67-270C-4A18-87B5-920D7AFF7FFC}" type="presOf" srcId="{ED0480D1-ADA3-4A75-97E9-90DA0FD4D546}" destId="{FFADABF2-879B-46FE-AC44-A41B96BAAE03}" srcOrd="0" destOrd="0" presId="urn:microsoft.com/office/officeart/2016/7/layout/VerticalSolidActionList"/>
    <dgm:cxn modelId="{A212376A-C783-4AA4-B22F-FF31FC480035}" srcId="{ED0480D1-ADA3-4A75-97E9-90DA0FD4D546}" destId="{FFAF092C-BDBA-4676-9BC2-44643C555F37}" srcOrd="0" destOrd="0" parTransId="{852A8959-3582-4E46-88CF-B7A115B68CC3}" sibTransId="{850ACF41-EEC0-4F38-9739-4023C0FC5834}"/>
    <dgm:cxn modelId="{29D8946D-2D7C-4ACB-A8B3-6826D20335AD}" type="presOf" srcId="{BDA44190-0585-4D7A-9A10-75EBFBE451A1}" destId="{668F6DE8-167A-4396-83C2-9715057163A5}" srcOrd="0" destOrd="0" presId="urn:microsoft.com/office/officeart/2016/7/layout/VerticalSolidActionList"/>
    <dgm:cxn modelId="{137B7B4F-D7E2-4F38-A531-D15C95B4539B}" type="presOf" srcId="{680E201E-D4A1-44EB-B5A1-C41852CB5A78}" destId="{1A980289-CDD4-4A22-87CB-28D6F0A263C5}" srcOrd="0" destOrd="0" presId="urn:microsoft.com/office/officeart/2016/7/layout/VerticalSolidActionList"/>
    <dgm:cxn modelId="{3650C750-AA0E-4D03-B92D-9DCFC0B8824A}" srcId="{7410D594-7099-4DA8-B275-4BEEFB56FEA8}" destId="{5129E254-60E8-4AD7-971E-E298CE6B8607}" srcOrd="0" destOrd="0" parTransId="{913D95FF-D09D-49CF-BE79-24F775F85EB5}" sibTransId="{C406F5AF-5F6E-4102-9B2E-15044073612D}"/>
    <dgm:cxn modelId="{226B0F59-D596-4C6F-AFA8-AC9CE00CF20A}" type="presOf" srcId="{DF4717A3-561C-44EB-8A8D-BEC930CE3479}" destId="{D1FF7F04-D938-4B99-BEDD-5070A94258D9}" srcOrd="0" destOrd="0" presId="urn:microsoft.com/office/officeart/2016/7/layout/VerticalSolidActionList"/>
    <dgm:cxn modelId="{F3026292-3E5C-494B-8DCD-E86BAB704248}" type="presOf" srcId="{7410D594-7099-4DA8-B275-4BEEFB56FEA8}" destId="{FD509918-0EAC-470C-9D7D-5593410776F9}" srcOrd="0" destOrd="0" presId="urn:microsoft.com/office/officeart/2016/7/layout/VerticalSolidActionList"/>
    <dgm:cxn modelId="{18275B98-6E16-4358-9026-F9D084176302}" srcId="{ED0480D1-ADA3-4A75-97E9-90DA0FD4D546}" destId="{0A590AA3-9A0A-4FEC-8F65-05E8E4EF43EA}" srcOrd="4" destOrd="0" parTransId="{46AABED2-5831-411F-9D0F-817D81AD4E19}" sibTransId="{869F72F7-1B85-4603-A99C-F97FC97BD6AD}"/>
    <dgm:cxn modelId="{AA65289C-53D4-4C9F-83DE-05920AEA6152}" type="presOf" srcId="{FFAF092C-BDBA-4676-9BC2-44643C555F37}" destId="{093C3B7E-5B16-4EF9-AFD7-53E199C29B24}" srcOrd="0" destOrd="0" presId="urn:microsoft.com/office/officeart/2016/7/layout/VerticalSolidActionList"/>
    <dgm:cxn modelId="{2DDBB5A0-65AF-405D-A3C7-47695B1810A3}" srcId="{C6FCBE2E-7165-4F83-8FAD-F3DF03CEB5A5}" destId="{BDA44190-0585-4D7A-9A10-75EBFBE451A1}" srcOrd="0" destOrd="0" parTransId="{E1080606-B2BB-41C1-B6C1-0701FF2F038E}" sibTransId="{6D0A63A9-40C5-4789-930C-67721013A768}"/>
    <dgm:cxn modelId="{8308CDAA-D5EC-47F4-9AAA-80F8C4DC079A}" srcId="{DF4717A3-561C-44EB-8A8D-BEC930CE3479}" destId="{7DCD9C70-B757-40F0-B256-ED235CCA5ADE}" srcOrd="0" destOrd="0" parTransId="{FD833B04-3F9D-4266-AF65-47147627ED94}" sibTransId="{21F9CF29-4BCC-48D8-BCAF-39DE01EBD0F5}"/>
    <dgm:cxn modelId="{C1A7F3AE-18D9-4B8C-AB24-F6AA7DA1400A}" type="presOf" srcId="{C6FCBE2E-7165-4F83-8FAD-F3DF03CEB5A5}" destId="{BA4FD27E-8369-40BA-A429-DE0B25182B79}" srcOrd="0" destOrd="0" presId="urn:microsoft.com/office/officeart/2016/7/layout/VerticalSolidActionList"/>
    <dgm:cxn modelId="{2505BAC2-3EDF-4DCF-B5CE-408A10E381E2}" srcId="{ED0480D1-ADA3-4A75-97E9-90DA0FD4D546}" destId="{0DDC3178-ABE8-459C-8DE5-150B61ECD0D3}" srcOrd="1" destOrd="0" parTransId="{65B8F875-163C-496D-BEB7-AE259271FF4E}" sibTransId="{9F6156D6-1804-4049-B961-80AFC631F412}"/>
    <dgm:cxn modelId="{4994FEDB-0DE2-464C-8716-FD4D6B76D37F}" type="presOf" srcId="{7DCD9C70-B757-40F0-B256-ED235CCA5ADE}" destId="{E491D726-D316-4A23-91A4-E1D189C6DDE1}" srcOrd="0" destOrd="0" presId="urn:microsoft.com/office/officeart/2016/7/layout/VerticalSolidActionList"/>
    <dgm:cxn modelId="{DF98DBF3-438F-4F7E-ACC4-2B5BD43A797F}" srcId="{0A590AA3-9A0A-4FEC-8F65-05E8E4EF43EA}" destId="{AF6D534F-9CE0-43F8-A83D-7040A9F0BEAC}" srcOrd="0" destOrd="0" parTransId="{FABF4CD9-531B-4A7E-BC3A-B2F636647A76}" sibTransId="{A319CCD3-8B23-463E-A756-80E61DB7DD1E}"/>
    <dgm:cxn modelId="{6B4F22FA-A634-41BD-A5C6-B61927B1346E}" type="presOf" srcId="{5129E254-60E8-4AD7-971E-E298CE6B8607}" destId="{0B3AEDED-7350-4BB5-AD0C-C92D41296DEC}" srcOrd="0" destOrd="0" presId="urn:microsoft.com/office/officeart/2016/7/layout/VerticalSolidActionList"/>
    <dgm:cxn modelId="{DBFFD386-F4F1-481C-9FC5-B912487F39E8}" type="presParOf" srcId="{FFADABF2-879B-46FE-AC44-A41B96BAAE03}" destId="{BABD6998-CADA-4CFC-81F2-39AD13B3AE27}" srcOrd="0" destOrd="0" presId="urn:microsoft.com/office/officeart/2016/7/layout/VerticalSolidActionList"/>
    <dgm:cxn modelId="{A2BF7362-A53F-44B2-B129-1278C4A77C64}" type="presParOf" srcId="{BABD6998-CADA-4CFC-81F2-39AD13B3AE27}" destId="{093C3B7E-5B16-4EF9-AFD7-53E199C29B24}" srcOrd="0" destOrd="0" presId="urn:microsoft.com/office/officeart/2016/7/layout/VerticalSolidActionList"/>
    <dgm:cxn modelId="{D8A1A815-BFB3-4861-9E70-C1E884E41256}" type="presParOf" srcId="{BABD6998-CADA-4CFC-81F2-39AD13B3AE27}" destId="{8452C456-5443-4BAC-9255-D919BE9766CC}" srcOrd="1" destOrd="0" presId="urn:microsoft.com/office/officeart/2016/7/layout/VerticalSolidActionList"/>
    <dgm:cxn modelId="{B5C81AB3-BA8C-4BDD-8263-164200CE469E}" type="presParOf" srcId="{FFADABF2-879B-46FE-AC44-A41B96BAAE03}" destId="{68F33501-69BB-438A-916C-0870936309EE}" srcOrd="1" destOrd="0" presId="urn:microsoft.com/office/officeart/2016/7/layout/VerticalSolidActionList"/>
    <dgm:cxn modelId="{2F70280B-1586-4D1C-A03D-38D487382BED}" type="presParOf" srcId="{FFADABF2-879B-46FE-AC44-A41B96BAAE03}" destId="{6B89CB48-CA38-46FE-BC6D-D23118AD0045}" srcOrd="2" destOrd="0" presId="urn:microsoft.com/office/officeart/2016/7/layout/VerticalSolidActionList"/>
    <dgm:cxn modelId="{96D07B82-7429-4E68-93A6-CD9659464A26}" type="presParOf" srcId="{6B89CB48-CA38-46FE-BC6D-D23118AD0045}" destId="{F5E4290E-9CC2-4200-BCB4-89CD92E0B2DE}" srcOrd="0" destOrd="0" presId="urn:microsoft.com/office/officeart/2016/7/layout/VerticalSolidActionList"/>
    <dgm:cxn modelId="{6BAA3F9A-4515-4A3F-826A-094159715B54}" type="presParOf" srcId="{6B89CB48-CA38-46FE-BC6D-D23118AD0045}" destId="{1A980289-CDD4-4A22-87CB-28D6F0A263C5}" srcOrd="1" destOrd="0" presId="urn:microsoft.com/office/officeart/2016/7/layout/VerticalSolidActionList"/>
    <dgm:cxn modelId="{F6CFC7E9-D420-48ED-9E2B-1FD855C8C890}" type="presParOf" srcId="{FFADABF2-879B-46FE-AC44-A41B96BAAE03}" destId="{3E6FB914-AED2-4AC7-BC02-B6D3E3910053}" srcOrd="3" destOrd="0" presId="urn:microsoft.com/office/officeart/2016/7/layout/VerticalSolidActionList"/>
    <dgm:cxn modelId="{54C486DE-6172-4679-BF30-BDFC0FDBD837}" type="presParOf" srcId="{FFADABF2-879B-46FE-AC44-A41B96BAAE03}" destId="{715B3B55-3D51-44EA-A4CE-AC8BDEADF8D7}" srcOrd="4" destOrd="0" presId="urn:microsoft.com/office/officeart/2016/7/layout/VerticalSolidActionList"/>
    <dgm:cxn modelId="{6306CA27-3972-4FDD-881B-18CA951BCBEC}" type="presParOf" srcId="{715B3B55-3D51-44EA-A4CE-AC8BDEADF8D7}" destId="{BA4FD27E-8369-40BA-A429-DE0B25182B79}" srcOrd="0" destOrd="0" presId="urn:microsoft.com/office/officeart/2016/7/layout/VerticalSolidActionList"/>
    <dgm:cxn modelId="{3F3224B1-4452-4D15-90AC-050555E94553}" type="presParOf" srcId="{715B3B55-3D51-44EA-A4CE-AC8BDEADF8D7}" destId="{668F6DE8-167A-4396-83C2-9715057163A5}" srcOrd="1" destOrd="0" presId="urn:microsoft.com/office/officeart/2016/7/layout/VerticalSolidActionList"/>
    <dgm:cxn modelId="{DFE7D8C6-0A4E-4C0B-826A-E56A16B17DFB}" type="presParOf" srcId="{FFADABF2-879B-46FE-AC44-A41B96BAAE03}" destId="{AA429940-D687-49BF-B0AC-782CBAA93F96}" srcOrd="5" destOrd="0" presId="urn:microsoft.com/office/officeart/2016/7/layout/VerticalSolidActionList"/>
    <dgm:cxn modelId="{F27E9E3B-A112-4CA6-B0D0-D95D3383E1A1}" type="presParOf" srcId="{FFADABF2-879B-46FE-AC44-A41B96BAAE03}" destId="{C15D9575-9B05-46DC-8DD1-8885A3402131}" srcOrd="6" destOrd="0" presId="urn:microsoft.com/office/officeart/2016/7/layout/VerticalSolidActionList"/>
    <dgm:cxn modelId="{FD914314-7068-460B-A194-A49562586688}" type="presParOf" srcId="{C15D9575-9B05-46DC-8DD1-8885A3402131}" destId="{D1FF7F04-D938-4B99-BEDD-5070A94258D9}" srcOrd="0" destOrd="0" presId="urn:microsoft.com/office/officeart/2016/7/layout/VerticalSolidActionList"/>
    <dgm:cxn modelId="{446C4761-5A52-434F-98F0-A503C0CA5BF4}" type="presParOf" srcId="{C15D9575-9B05-46DC-8DD1-8885A3402131}" destId="{E491D726-D316-4A23-91A4-E1D189C6DDE1}" srcOrd="1" destOrd="0" presId="urn:microsoft.com/office/officeart/2016/7/layout/VerticalSolidActionList"/>
    <dgm:cxn modelId="{CFB622CD-F6D5-451B-BAE7-1C4057618A81}" type="presParOf" srcId="{FFADABF2-879B-46FE-AC44-A41B96BAAE03}" destId="{4AB9E601-A80E-4328-AF85-5DD7E7399C1D}" srcOrd="7" destOrd="0" presId="urn:microsoft.com/office/officeart/2016/7/layout/VerticalSolidActionList"/>
    <dgm:cxn modelId="{BB6944E0-374E-41F5-B2C0-BAB8A4B35835}" type="presParOf" srcId="{FFADABF2-879B-46FE-AC44-A41B96BAAE03}" destId="{EC3B942E-D52B-4C4C-91E7-8360FA67363F}" srcOrd="8" destOrd="0" presId="urn:microsoft.com/office/officeart/2016/7/layout/VerticalSolidActionList"/>
    <dgm:cxn modelId="{052846B0-2F7F-45FE-B886-14C38AC82899}" type="presParOf" srcId="{EC3B942E-D52B-4C4C-91E7-8360FA67363F}" destId="{DC585992-C203-45E2-A439-06FA5B65E631}" srcOrd="0" destOrd="0" presId="urn:microsoft.com/office/officeart/2016/7/layout/VerticalSolidActionList"/>
    <dgm:cxn modelId="{E595D6DB-1C4B-4C8E-A617-3DC203AFA605}" type="presParOf" srcId="{EC3B942E-D52B-4C4C-91E7-8360FA67363F}" destId="{02C563F6-7AD9-460C-9840-B57B4FCE15D0}" srcOrd="1" destOrd="0" presId="urn:microsoft.com/office/officeart/2016/7/layout/VerticalSolidActionList"/>
    <dgm:cxn modelId="{39E19C3B-4F9B-477C-AC73-CB5A3EF6AD07}" type="presParOf" srcId="{FFADABF2-879B-46FE-AC44-A41B96BAAE03}" destId="{30471469-C473-48C0-8763-9FE70A1A9EA2}" srcOrd="9" destOrd="0" presId="urn:microsoft.com/office/officeart/2016/7/layout/VerticalSolidActionList"/>
    <dgm:cxn modelId="{78BBCF29-EC6A-473E-9DDC-690F48698273}" type="presParOf" srcId="{FFADABF2-879B-46FE-AC44-A41B96BAAE03}" destId="{B46041DA-4055-48D3-9502-9950DA98D103}" srcOrd="10" destOrd="0" presId="urn:microsoft.com/office/officeart/2016/7/layout/VerticalSolidActionList"/>
    <dgm:cxn modelId="{060CC74D-1C00-4242-B96D-08EAB9F1E261}" type="presParOf" srcId="{B46041DA-4055-48D3-9502-9950DA98D103}" destId="{FD509918-0EAC-470C-9D7D-5593410776F9}" srcOrd="0" destOrd="0" presId="urn:microsoft.com/office/officeart/2016/7/layout/VerticalSolidActionList"/>
    <dgm:cxn modelId="{D0281358-4604-4DAE-A9A4-1985287B2E07}" type="presParOf" srcId="{B46041DA-4055-48D3-9502-9950DA98D103}" destId="{0B3AEDED-7350-4BB5-AD0C-C92D41296DEC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52C456-5443-4BAC-9255-D919BE9766CC}">
      <dsp:nvSpPr>
        <dsp:cNvPr id="0" name=""/>
        <dsp:cNvSpPr/>
      </dsp:nvSpPr>
      <dsp:spPr>
        <a:xfrm>
          <a:off x="1767286" y="619"/>
          <a:ext cx="7069144" cy="804887"/>
        </a:xfrm>
        <a:prstGeom prst="rect">
          <a:avLst/>
        </a:prstGeom>
        <a:solidFill>
          <a:schemeClr val="bg1">
            <a:lumMod val="6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1" tIns="204441" rIns="137161" bIns="20444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Establish an Air Cargo Working Group</a:t>
          </a:r>
        </a:p>
      </dsp:txBody>
      <dsp:txXfrm>
        <a:off x="1767286" y="619"/>
        <a:ext cx="7069144" cy="804887"/>
      </dsp:txXfrm>
    </dsp:sp>
    <dsp:sp modelId="{093C3B7E-5B16-4EF9-AFD7-53E199C29B24}">
      <dsp:nvSpPr>
        <dsp:cNvPr id="0" name=""/>
        <dsp:cNvSpPr/>
      </dsp:nvSpPr>
      <dsp:spPr>
        <a:xfrm>
          <a:off x="0" y="619"/>
          <a:ext cx="1767286" cy="804887"/>
        </a:xfrm>
        <a:prstGeom prst="rect">
          <a:avLst/>
        </a:prstGeom>
        <a:solidFill>
          <a:srgbClr val="12784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519" tIns="79505" rIns="93519" bIns="7950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Establish</a:t>
          </a:r>
        </a:p>
      </dsp:txBody>
      <dsp:txXfrm>
        <a:off x="0" y="619"/>
        <a:ext cx="1767286" cy="804887"/>
      </dsp:txXfrm>
    </dsp:sp>
    <dsp:sp modelId="{1A980289-CDD4-4A22-87CB-28D6F0A263C5}">
      <dsp:nvSpPr>
        <dsp:cNvPr id="0" name=""/>
        <dsp:cNvSpPr/>
      </dsp:nvSpPr>
      <dsp:spPr>
        <a:xfrm>
          <a:off x="1767286" y="853799"/>
          <a:ext cx="7069144" cy="804887"/>
        </a:xfrm>
        <a:prstGeom prst="rect">
          <a:avLst/>
        </a:prstGeom>
        <a:solidFill>
          <a:schemeClr val="bg1">
            <a:lumMod val="8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1" tIns="204441" rIns="137161" bIns="20444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Monitor how economic growth influences air cargo demand</a:t>
          </a:r>
        </a:p>
      </dsp:txBody>
      <dsp:txXfrm>
        <a:off x="1767286" y="853799"/>
        <a:ext cx="7069144" cy="804887"/>
      </dsp:txXfrm>
    </dsp:sp>
    <dsp:sp modelId="{F5E4290E-9CC2-4200-BCB4-89CD92E0B2DE}">
      <dsp:nvSpPr>
        <dsp:cNvPr id="0" name=""/>
        <dsp:cNvSpPr/>
      </dsp:nvSpPr>
      <dsp:spPr>
        <a:xfrm>
          <a:off x="0" y="853799"/>
          <a:ext cx="1767286" cy="804887"/>
        </a:xfrm>
        <a:prstGeom prst="rect">
          <a:avLst/>
        </a:prstGeom>
        <a:solidFill>
          <a:srgbClr val="08569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519" tIns="79505" rIns="93519" bIns="7950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Monitor</a:t>
          </a:r>
        </a:p>
      </dsp:txBody>
      <dsp:txXfrm>
        <a:off x="0" y="853799"/>
        <a:ext cx="1767286" cy="804887"/>
      </dsp:txXfrm>
    </dsp:sp>
    <dsp:sp modelId="{668F6DE8-167A-4396-83C2-9715057163A5}">
      <dsp:nvSpPr>
        <dsp:cNvPr id="0" name=""/>
        <dsp:cNvSpPr/>
      </dsp:nvSpPr>
      <dsp:spPr>
        <a:xfrm>
          <a:off x="1767286" y="1706980"/>
          <a:ext cx="7069144" cy="804887"/>
        </a:xfrm>
        <a:prstGeom prst="rect">
          <a:avLst/>
        </a:prstGeom>
        <a:solidFill>
          <a:schemeClr val="bg1">
            <a:lumMod val="8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1" tIns="204441" rIns="137161" bIns="20444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Keep tabs on the implementation of this study’s identified air cargo facility improvements</a:t>
          </a:r>
        </a:p>
      </dsp:txBody>
      <dsp:txXfrm>
        <a:off x="1767286" y="1706980"/>
        <a:ext cx="7069144" cy="804887"/>
      </dsp:txXfrm>
    </dsp:sp>
    <dsp:sp modelId="{BA4FD27E-8369-40BA-A429-DE0B25182B79}">
      <dsp:nvSpPr>
        <dsp:cNvPr id="0" name=""/>
        <dsp:cNvSpPr/>
      </dsp:nvSpPr>
      <dsp:spPr>
        <a:xfrm>
          <a:off x="0" y="1706980"/>
          <a:ext cx="1767286" cy="804887"/>
        </a:xfrm>
        <a:prstGeom prst="rect">
          <a:avLst/>
        </a:prstGeom>
        <a:solidFill>
          <a:srgbClr val="08569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519" tIns="79505" rIns="93519" bIns="7950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Keep</a:t>
          </a:r>
        </a:p>
      </dsp:txBody>
      <dsp:txXfrm>
        <a:off x="0" y="1706980"/>
        <a:ext cx="1767286" cy="804887"/>
      </dsp:txXfrm>
    </dsp:sp>
    <dsp:sp modelId="{E491D726-D316-4A23-91A4-E1D189C6DDE1}">
      <dsp:nvSpPr>
        <dsp:cNvPr id="0" name=""/>
        <dsp:cNvSpPr/>
      </dsp:nvSpPr>
      <dsp:spPr>
        <a:xfrm>
          <a:off x="1767286" y="2560161"/>
          <a:ext cx="7069144" cy="804887"/>
        </a:xfrm>
        <a:prstGeom prst="rect">
          <a:avLst/>
        </a:prstGeom>
        <a:solidFill>
          <a:schemeClr val="bg1">
            <a:lumMod val="8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1" tIns="204441" rIns="137161" bIns="20444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Track changes in technology that influence air cargo</a:t>
          </a:r>
        </a:p>
      </dsp:txBody>
      <dsp:txXfrm>
        <a:off x="1767286" y="2560161"/>
        <a:ext cx="7069144" cy="804887"/>
      </dsp:txXfrm>
    </dsp:sp>
    <dsp:sp modelId="{D1FF7F04-D938-4B99-BEDD-5070A94258D9}">
      <dsp:nvSpPr>
        <dsp:cNvPr id="0" name=""/>
        <dsp:cNvSpPr/>
      </dsp:nvSpPr>
      <dsp:spPr>
        <a:xfrm>
          <a:off x="0" y="2560161"/>
          <a:ext cx="1767286" cy="804887"/>
        </a:xfrm>
        <a:prstGeom prst="rect">
          <a:avLst/>
        </a:prstGeom>
        <a:solidFill>
          <a:srgbClr val="08569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519" tIns="79505" rIns="93519" bIns="7950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Track</a:t>
          </a:r>
        </a:p>
      </dsp:txBody>
      <dsp:txXfrm>
        <a:off x="0" y="2560161"/>
        <a:ext cx="1767286" cy="804887"/>
      </dsp:txXfrm>
    </dsp:sp>
    <dsp:sp modelId="{02C563F6-7AD9-460C-9840-B57B4FCE15D0}">
      <dsp:nvSpPr>
        <dsp:cNvPr id="0" name=""/>
        <dsp:cNvSpPr/>
      </dsp:nvSpPr>
      <dsp:spPr>
        <a:xfrm>
          <a:off x="1767286" y="3413341"/>
          <a:ext cx="7069144" cy="804887"/>
        </a:xfrm>
        <a:prstGeom prst="rect">
          <a:avLst/>
        </a:prstGeom>
        <a:solidFill>
          <a:schemeClr val="bg1">
            <a:lumMod val="8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1" tIns="204441" rIns="137161" bIns="20444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Help the state stay abreast of air cargo expansion opportunities</a:t>
          </a:r>
        </a:p>
      </dsp:txBody>
      <dsp:txXfrm>
        <a:off x="1767286" y="3413341"/>
        <a:ext cx="7069144" cy="804887"/>
      </dsp:txXfrm>
    </dsp:sp>
    <dsp:sp modelId="{DC585992-C203-45E2-A439-06FA5B65E631}">
      <dsp:nvSpPr>
        <dsp:cNvPr id="0" name=""/>
        <dsp:cNvSpPr/>
      </dsp:nvSpPr>
      <dsp:spPr>
        <a:xfrm>
          <a:off x="0" y="3413341"/>
          <a:ext cx="1767286" cy="804887"/>
        </a:xfrm>
        <a:prstGeom prst="rect">
          <a:avLst/>
        </a:prstGeom>
        <a:solidFill>
          <a:srgbClr val="08569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519" tIns="79505" rIns="93519" bIns="7950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Help</a:t>
          </a:r>
        </a:p>
      </dsp:txBody>
      <dsp:txXfrm>
        <a:off x="0" y="3413341"/>
        <a:ext cx="1767286" cy="804887"/>
      </dsp:txXfrm>
    </dsp:sp>
    <dsp:sp modelId="{0B3AEDED-7350-4BB5-AD0C-C92D41296DEC}">
      <dsp:nvSpPr>
        <dsp:cNvPr id="0" name=""/>
        <dsp:cNvSpPr/>
      </dsp:nvSpPr>
      <dsp:spPr>
        <a:xfrm>
          <a:off x="1767286" y="4266522"/>
          <a:ext cx="7069144" cy="804887"/>
        </a:xfrm>
        <a:prstGeom prst="rect">
          <a:avLst/>
        </a:prstGeom>
        <a:solidFill>
          <a:schemeClr val="bg1">
            <a:lumMod val="8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1" tIns="204441" rIns="137161" bIns="20444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Advocate for funding for air cargo projects</a:t>
          </a:r>
        </a:p>
      </dsp:txBody>
      <dsp:txXfrm>
        <a:off x="1767286" y="4266522"/>
        <a:ext cx="7069144" cy="804887"/>
      </dsp:txXfrm>
    </dsp:sp>
    <dsp:sp modelId="{FD509918-0EAC-470C-9D7D-5593410776F9}">
      <dsp:nvSpPr>
        <dsp:cNvPr id="0" name=""/>
        <dsp:cNvSpPr/>
      </dsp:nvSpPr>
      <dsp:spPr>
        <a:xfrm>
          <a:off x="0" y="4266522"/>
          <a:ext cx="1767286" cy="804887"/>
        </a:xfrm>
        <a:prstGeom prst="rect">
          <a:avLst/>
        </a:prstGeom>
        <a:solidFill>
          <a:srgbClr val="08569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519" tIns="79505" rIns="93519" bIns="7950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Advocate</a:t>
          </a:r>
        </a:p>
      </dsp:txBody>
      <dsp:txXfrm>
        <a:off x="0" y="4266522"/>
        <a:ext cx="1767286" cy="804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1B8D0D7-DADE-4A8C-8087-BBE9B087E1A8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7C481B1-F8BE-4D7E-9ECF-112D4423F9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5400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9D0FD-B4BD-4518-9C24-638806A40626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9537F-FAE3-4EAF-A32D-1179BEAEA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671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r>
              <a:rPr lang="en-US" dirty="0"/>
              <a:t>1.	</a:t>
            </a:r>
            <a:r>
              <a:rPr lang="en-US" dirty="0">
                <a:solidFill>
                  <a:srgbClr val="00B050"/>
                </a:solidFill>
              </a:rPr>
              <a:t>Funding History State</a:t>
            </a:r>
          </a:p>
          <a:p>
            <a:pPr>
              <a:buFont typeface="Arial" pitchFamily="34" charset="0"/>
              <a:buNone/>
            </a:pPr>
            <a:r>
              <a:rPr lang="en-US" dirty="0">
                <a:solidFill>
                  <a:srgbClr val="00B050"/>
                </a:solidFill>
              </a:rPr>
              <a:t>2.	Funding History Federal </a:t>
            </a:r>
          </a:p>
          <a:p>
            <a:pPr>
              <a:buFont typeface="Arial" pitchFamily="34" charset="0"/>
              <a:buNone/>
            </a:pPr>
            <a:r>
              <a:rPr lang="en-US" dirty="0">
                <a:solidFill>
                  <a:srgbClr val="00B050"/>
                </a:solidFill>
              </a:rPr>
              <a:t>3.	Sponsor Request History </a:t>
            </a:r>
          </a:p>
          <a:p>
            <a:pPr>
              <a:buFont typeface="Arial" pitchFamily="34" charset="0"/>
              <a:buNone/>
            </a:pPr>
            <a:r>
              <a:rPr lang="en-US" dirty="0"/>
              <a:t>4.	Project Types Funded</a:t>
            </a:r>
          </a:p>
          <a:p>
            <a:pPr>
              <a:buFont typeface="Arial" pitchFamily="34" charset="0"/>
              <a:buNone/>
            </a:pPr>
            <a:r>
              <a:rPr lang="en-US" dirty="0"/>
              <a:t>5.	FY22 Program</a:t>
            </a:r>
          </a:p>
          <a:p>
            <a:pPr>
              <a:buFont typeface="Arial" pitchFamily="34" charset="0"/>
              <a:buNone/>
            </a:pPr>
            <a:r>
              <a:rPr lang="en-US" dirty="0"/>
              <a:t>6.	Project Completed</a:t>
            </a:r>
          </a:p>
          <a:p>
            <a:pPr>
              <a:buFont typeface="Arial" pitchFamily="34" charset="0"/>
              <a:buNone/>
            </a:pPr>
            <a:r>
              <a:rPr lang="en-US" dirty="0"/>
              <a:t>7.	Introduce New Staff</a:t>
            </a:r>
          </a:p>
          <a:p>
            <a:pPr>
              <a:buFont typeface="Arial" pitchFamily="34" charset="0"/>
              <a:buNone/>
            </a:pPr>
            <a:r>
              <a:rPr lang="en-US" dirty="0"/>
              <a:t>8.	Based Aircraft Reporting Importance</a:t>
            </a:r>
          </a:p>
          <a:p>
            <a:pPr>
              <a:buFont typeface="Arial" pitchFamily="34" charset="0"/>
              <a:buNone/>
            </a:pPr>
            <a:r>
              <a:rPr lang="en-US" dirty="0"/>
              <a:t>9.	UAM Potential </a:t>
            </a:r>
          </a:p>
          <a:p>
            <a:pPr>
              <a:buFont typeface="Arial" pitchFamily="34" charset="0"/>
              <a:buNone/>
            </a:pPr>
            <a:r>
              <a:rPr lang="en-US" dirty="0"/>
              <a:t>10.	Infrastructure Bill</a:t>
            </a:r>
          </a:p>
          <a:p>
            <a:pPr>
              <a:buFont typeface="Arial" pitchFamily="34" charset="0"/>
              <a:buNone/>
            </a:pPr>
            <a:r>
              <a:rPr lang="en-US" dirty="0"/>
              <a:t>11.	Airport Study Committee </a:t>
            </a:r>
          </a:p>
          <a:p>
            <a:pPr>
              <a:buFont typeface="Arial" pitchFamily="34" charset="0"/>
              <a:buNone/>
            </a:pPr>
            <a:r>
              <a:rPr lang="en-US" dirty="0"/>
              <a:t>12.	Supplemental Funding </a:t>
            </a:r>
          </a:p>
          <a:p>
            <a:pPr>
              <a:buFont typeface="Arial" pitchFamily="34" charset="0"/>
              <a:buNone/>
            </a:pPr>
            <a:r>
              <a:rPr lang="en-US" dirty="0"/>
              <a:t>13.	DBE Requirements</a:t>
            </a:r>
          </a:p>
          <a:p>
            <a:pPr>
              <a:buFont typeface="Arial" pitchFamily="34" charset="0"/>
              <a:buNone/>
            </a:pPr>
            <a:r>
              <a:rPr lang="en-US" dirty="0"/>
              <a:t>14.	Look at Special Provisions</a:t>
            </a:r>
          </a:p>
          <a:p>
            <a:pPr>
              <a:buFont typeface="Arial" pitchFamily="34" charset="0"/>
              <a:buNone/>
            </a:pPr>
            <a:r>
              <a:rPr lang="en-US" dirty="0"/>
              <a:t>15.	Look at Regional Meeting Agenda</a:t>
            </a:r>
          </a:p>
          <a:p>
            <a:pPr>
              <a:buFont typeface="Arial" pitchFamily="34" charset="0"/>
              <a:buNone/>
            </a:pPr>
            <a:r>
              <a:rPr lang="en-US" dirty="0"/>
              <a:t>16.	Relief Funding Review/Update (CARES, CRRSA, and ARP)</a:t>
            </a:r>
          </a:p>
          <a:p>
            <a:pPr>
              <a:buFont typeface="Arial" pitchFamily="34" charset="0"/>
              <a:buNone/>
            </a:pPr>
            <a:r>
              <a:rPr lang="en-US" dirty="0"/>
              <a:t>17.	Small Community Air Service Grant</a:t>
            </a:r>
          </a:p>
          <a:p>
            <a:pPr>
              <a:buFont typeface="Arial" pitchFamily="34" charset="0"/>
              <a:buNone/>
            </a:pPr>
            <a:r>
              <a:rPr lang="en-US" dirty="0"/>
              <a:t>18.	Exhibit A Property Project </a:t>
            </a:r>
          </a:p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0AA55-B20B-4E99-9874-3B55175867B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FBE71-9E56-4CF7-82C6-4C87BA7D70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9C14C-CDAF-4913-AB42-ADB572F107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025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B85D7-CD03-4977-B7FE-6FB4A83E6B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006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B85D7-CD03-4977-B7FE-6FB4A83E6B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863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B85D7-CD03-4977-B7FE-6FB4A83E6B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511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B85D7-CD03-4977-B7FE-6FB4A83E6B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485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9A37E-834D-491D-818C-7BE0BF03D0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620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9A37E-834D-491D-818C-7BE0BF03D0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818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9A37E-834D-491D-818C-7BE0BF03D0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3015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9A37E-834D-491D-818C-7BE0BF03D0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0649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9A37E-834D-491D-818C-7BE0BF03D0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099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9537F-FAE3-4EAF-A32D-1179BEAEA8F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915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2130-D1D5-4F75-A730-114BED693B3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15771-6F6A-42FB-8583-5861E43EBA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9C14C-CDAF-4913-AB42-ADB572F107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10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10/27/2020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9C14C-CDAF-4913-AB42-ADB572F107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40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10/27/2020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9C14C-CDAF-4913-AB42-ADB572F107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794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9537F-FAE3-4EAF-A32D-1179BEAEA8F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085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Steve intro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FC2B6-FFAF-4950-922F-089539EDB90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343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FC2B6-FFAF-4950-922F-089539EDB90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603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Sent to 42 more recipients compared to 2019</a:t>
            </a:r>
          </a:p>
          <a:p>
            <a:r>
              <a:rPr lang="en-US" dirty="0"/>
              <a:t>Received 104 responses in 2019 (37%)</a:t>
            </a:r>
          </a:p>
          <a:p>
            <a:r>
              <a:rPr lang="en-US" dirty="0"/>
              <a:t>Will cover the response breakdown in a few slides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 average of 96 responded to the questions in ‘19; compared to 89 in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Sent to 321 recipients: 112 sponsors, 163 managers, 46 consultants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B85D7-CD03-4977-B7FE-6FB4A83E6B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418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70200"/>
            <a:ext cx="9144000" cy="677863"/>
          </a:xfrm>
          <a:prstGeom prst="rect">
            <a:avLst/>
          </a:prstGeom>
        </p:spPr>
        <p:txBody>
          <a:bodyPr anchor="b"/>
          <a:lstStyle>
            <a:lvl1pPr algn="ctr">
              <a:defRPr sz="3400" baseline="0"/>
            </a:lvl1pPr>
          </a:lstStyle>
          <a:p>
            <a:r>
              <a:rPr lang="en-US" dirty="0"/>
              <a:t>Cover Slide Option #1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14738"/>
            <a:ext cx="9144000" cy="423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797716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CC422-A5BB-4B97-ADA4-AB1D59A5B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5671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EAED1-01E0-448E-A929-9374E84A3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AC005D-E277-4585-94BA-B14ECF6C93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40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A2381-2BC3-4FBF-8717-EB54FE212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7E09-E3E3-466E-8FE4-0CA9323322C9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BE1C2-A2F4-41CB-B870-5FB37792D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16208-16A2-4A4E-BD1B-FC70844BC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E642-A173-4B88-8CBC-8065D3847B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937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10228384" cy="365125"/>
          </a:xfrm>
          <a:prstGeom prst="rect">
            <a:avLst/>
          </a:prstGeom>
        </p:spPr>
        <p:txBody>
          <a:bodyPr/>
          <a:lstStyle/>
          <a:p>
            <a:fld id="{4403AFA0-08CA-459F-8665-A355DA34C72B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/>
          <a:p>
            <a:fld id="{3613046D-D10B-4B56-85B3-A5F1153EB44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211166" y="1132849"/>
            <a:ext cx="5185220" cy="8759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6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/>
              <a:t>Header Goes Here &amp; Can Be Two Lines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1211166" y="2190488"/>
            <a:ext cx="5185220" cy="10052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1C6F47"/>
                </a:solidFill>
                <a:latin typeface="HelveticaNeueLT Com 55 Roman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Subhead: Blue/Green are preferable for headers but black is acceptable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11166" y="3377432"/>
            <a:ext cx="5185220" cy="2111499"/>
          </a:xfrm>
          <a:prstGeom prst="rect">
            <a:avLst/>
          </a:prstGeom>
        </p:spPr>
        <p:txBody>
          <a:bodyPr/>
          <a:lstStyle>
            <a:lvl1pPr marL="342891" indent="-342891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/>
              <a:t>This is how a slide can look when images are placed to the right.  Body copy or text goes here.  Always left-align body copy, text or bullets with headers.  Keep copy to a minimum.  Focus on visuals to help tell your story.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771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211162" y="1132846"/>
            <a:ext cx="5185220" cy="8759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6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 Goes Here &amp; Can Be Two Lines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1211162" y="2190485"/>
            <a:ext cx="5185220" cy="10052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1C6F47"/>
                </a:solidFill>
                <a:latin typeface="HelveticaNeueLT Com 55 Roman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Subhead: Blue/Green are preferable for headers but black is acceptable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11162" y="3377430"/>
            <a:ext cx="5185220" cy="2111499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This is how a slide can look when images are placed to the right.  Body copy or text goes here.  Always left-align body copy, text or bullets with headers.  Keep copy to a minimum.  Focus on visuals to help tell your story.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53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10228384" cy="365125"/>
          </a:xfrm>
          <a:prstGeom prst="rect">
            <a:avLst/>
          </a:prstGeom>
        </p:spPr>
        <p:txBody>
          <a:bodyPr/>
          <a:lstStyle/>
          <a:p>
            <a:fld id="{4403AFA0-08CA-459F-8665-A355DA34C72B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3613046D-D10B-4B56-85B3-A5F1153EB44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211162" y="1132846"/>
            <a:ext cx="5185220" cy="8759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6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 Goes Here &amp; Can Be Two Lines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1211162" y="2190485"/>
            <a:ext cx="5185220" cy="10052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1C6F47"/>
                </a:solidFill>
                <a:latin typeface="HelveticaNeueLT Com 55 Roman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Subhead: Blue/Green are preferable for headers but black is acceptable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11162" y="3377430"/>
            <a:ext cx="5185220" cy="2111499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This is how a slide can look when images are placed to the right.  Body copy or text goes here.  Always left-align body copy, text or bullets with headers.  Keep copy to a minimum.  Focus on visuals to help tell your story.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424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A88AF-A317-4EEB-A541-BAE8243C5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5237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57AA6-B3CE-4A56-B472-12A5CC231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3434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219201" y="1116593"/>
            <a:ext cx="9871524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Headers Can Go Across the Slide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1253067" y="1939622"/>
            <a:ext cx="5185220" cy="2467278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This is how a slide can look when images are placed to the right. Use bold or italics to emphasize a point. Always left-align body copy, text or bullets with headers.  Keep copy to a minimum. Focus on visuals to help tell your story. Align right side of images with the edge of the blue bar at the top.</a:t>
            </a:r>
          </a:p>
        </p:txBody>
      </p:sp>
    </p:spTree>
    <p:extLst>
      <p:ext uri="{BB962C8B-B14F-4D97-AF65-F5344CB8AC3E}">
        <p14:creationId xmlns:p14="http://schemas.microsoft.com/office/powerpoint/2010/main" val="796267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219201" y="1116593"/>
            <a:ext cx="9871524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Headers Can Go Across the Slide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1253067" y="1939622"/>
            <a:ext cx="5185220" cy="2467278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This is how a slide can look when images are placed to the right. Use bold or italics to emphasize a point. Always left-align body copy, text or bullets with headers.  Keep copy to a minimum. Focus on visuals to help tell your story. Align right side of images with the edge of the blue bar at the top.</a:t>
            </a:r>
          </a:p>
        </p:txBody>
      </p:sp>
    </p:spTree>
    <p:extLst>
      <p:ext uri="{BB962C8B-B14F-4D97-AF65-F5344CB8AC3E}">
        <p14:creationId xmlns:p14="http://schemas.microsoft.com/office/powerpoint/2010/main" val="1598532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76B5A-C045-43CC-ABD5-50136D8C3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0746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348EAB29-8E02-43FA-89B1-8C6BA1E3DBD1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CBFAC968-99DC-4A50-9679-463617D7C68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70200"/>
            <a:ext cx="9144000" cy="677863"/>
          </a:xfrm>
          <a:prstGeom prst="rect">
            <a:avLst/>
          </a:prstGeom>
        </p:spPr>
        <p:txBody>
          <a:bodyPr anchor="b"/>
          <a:lstStyle>
            <a:lvl1pPr algn="ctr">
              <a:defRPr sz="3400" baseline="0"/>
            </a:lvl1pPr>
          </a:lstStyle>
          <a:p>
            <a:r>
              <a:rPr lang="en-US" dirty="0"/>
              <a:t>Cover Slide Option #1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14738"/>
            <a:ext cx="9144000" cy="423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757936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3E84C-36F8-4D7D-BF61-D1933244AF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D0ECD5-EEC1-471D-8D09-C261C9A20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881B8C-6394-45D8-BBCB-B1295E38D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04463-8372-4A94-B1D5-57849AF7E59D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EF640-CD67-4969-8E02-234481F01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C89BF-C96D-4CF5-8E84-25E2A9E14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83AD8-DB9F-4C98-A896-26914B561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521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7EBC6-5BB6-47F2-B942-DD5676EF2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C356D-D595-4E68-A70F-9495FF4EE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25FF7-5451-4ACA-ABBA-C407A725C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04463-8372-4A94-B1D5-57849AF7E59D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22E8E-91BC-4A4A-9B11-72F1A7BEC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95C30-6710-412E-BDF2-8A4648179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83AD8-DB9F-4C98-A896-26914B561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49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58852-2913-4B60-B941-3F033D4AF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5E1C7E-FDC7-4508-8942-55E7EF873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513F3-DE0F-419B-B0E4-D2C10694B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04463-8372-4A94-B1D5-57849AF7E59D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23F78-2F3C-4FC9-AFB9-CC73E913D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E72C8-9877-40F4-9CEF-DF4ADADA8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83AD8-DB9F-4C98-A896-26914B561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5214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6688A-1E10-4E0B-B9EC-9E3781388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6D733-B964-4F6A-9B25-E9621B3D7F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82356A-918F-4387-B761-234EA8AF00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8BB750-23CD-4E0D-A8CF-58B2EC529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04463-8372-4A94-B1D5-57849AF7E59D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032239-2623-460A-B02D-0234357E1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01A1DD-E169-46E8-BC73-718AFD387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83AD8-DB9F-4C98-A896-26914B561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3234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2701B-BA09-4324-829A-3D210E98A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B3D0B9-A335-4715-9F2E-CAB14A84F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E88613-F71B-408C-A820-34558B11B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752DC2-55F5-4913-B941-3227F159EA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D7D4BB-27EE-40F7-9F15-60AE1D5B21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144B9A-4F78-417C-ACC2-75429AF23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04463-8372-4A94-B1D5-57849AF7E59D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2D9520-3985-403E-8EDE-9722F4BB1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E166F2-A971-4BA9-AFE2-153A6ACD3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83AD8-DB9F-4C98-A896-26914B561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0516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E489E-F68C-4AD8-82B0-3C7F498CB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1DE5BC-6BC5-4B1B-9D63-70A9C29D1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04463-8372-4A94-B1D5-57849AF7E59D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E6559C-C47C-4086-BF21-804361A1A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701C7-4A61-495F-AB6B-9FF3EEF51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83AD8-DB9F-4C98-A896-26914B561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988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0F3E43-B61B-4A66-ACE2-678775832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04463-8372-4A94-B1D5-57849AF7E59D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B0B1D8-A9DE-417A-B1E4-DFFA008CC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A5DF21-CD77-4662-B7F7-CFAC09ACA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83AD8-DB9F-4C98-A896-26914B561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808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DA8D3-9C48-404F-AF98-6BDB54B74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BF7A0-46D5-4168-8BD7-DE6A0D28A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9B465A-A008-41D4-B7E9-6EC1DB08E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E5C81-D2B9-4758-B4A2-C462652E2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04463-8372-4A94-B1D5-57849AF7E59D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DC493C-AE7F-4458-8073-D06C5B57D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0F7264-8020-48BA-83A2-60D69CD77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83AD8-DB9F-4C98-A896-26914B561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5363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093CB-A4E7-45B9-BBEC-915101CCD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DA5DC3-4DB4-4483-A6B0-9D78546D69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D1931-BAEC-43BB-A1DC-C34A5E0432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B852E4-ACD2-47D7-ABDF-32B684C0A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04463-8372-4A94-B1D5-57849AF7E59D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3EDDF9-07E7-473D-AB80-FF479F634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0ADA56-9D91-41F6-AD1E-764B20A79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83AD8-DB9F-4C98-A896-26914B561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2471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278D8-314F-4541-9DCA-F5AAD9D98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E18C5C-1E00-4F78-9882-E2014BEFFC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42825-C66F-49FE-AF68-0D0DB3C04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04463-8372-4A94-B1D5-57849AF7E59D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514B2-3922-479F-A952-2A573D9A6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F3B9E-92E1-4E65-83FD-7937BCCF1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83AD8-DB9F-4C98-A896-26914B561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815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46378" y="2844801"/>
            <a:ext cx="4278977" cy="962180"/>
          </a:xfrm>
          <a:prstGeom prst="rect">
            <a:avLst/>
          </a:prstGeom>
        </p:spPr>
        <p:txBody>
          <a:bodyPr anchor="b"/>
          <a:lstStyle>
            <a:lvl1pPr algn="ctr">
              <a:defRPr sz="3100" baseline="0"/>
            </a:lvl1pPr>
          </a:lstStyle>
          <a:p>
            <a:r>
              <a:rPr lang="en-US" dirty="0"/>
              <a:t>Cover Slide Option #2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6378" y="4344557"/>
            <a:ext cx="4278977" cy="423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1123068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25A215-2F70-4F65-B829-6283AB497B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AD2459-16DE-459A-906B-573A512257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CF6D2-2D1A-4600-90C5-71A3020B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04463-8372-4A94-B1D5-57849AF7E59D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A2EBC-DC72-4CDC-A720-339B42531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F1365-17D7-4EFA-93D2-3F9B9F988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83AD8-DB9F-4C98-A896-26914B561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265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235767" y="1098710"/>
            <a:ext cx="983990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400" b="1"/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235767" y="1741898"/>
            <a:ext cx="9839903" cy="48369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Optional Subhead Goes Here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35767" y="2340389"/>
            <a:ext cx="9839903" cy="2111499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Always left-align body copy, text or bullets with headers.  Keep copy to a minimum; give elements room to breathe.  Focus on visuals to help tell your story.</a:t>
            </a:r>
          </a:p>
        </p:txBody>
      </p:sp>
    </p:spTree>
    <p:extLst>
      <p:ext uri="{BB962C8B-B14F-4D97-AF65-F5344CB8AC3E}">
        <p14:creationId xmlns:p14="http://schemas.microsoft.com/office/powerpoint/2010/main" val="1084617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235767" y="1098710"/>
            <a:ext cx="983990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400" b="1"/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35767" y="2340389"/>
            <a:ext cx="9839903" cy="2111499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Always left-align body copy, text or bullets with headers.  Keep copy to a minimum; give elements room to breathe.  Focus on visuals to help tell your story.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235767" y="1741898"/>
            <a:ext cx="9839903" cy="48369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Optional 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3413141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235769" y="1098710"/>
            <a:ext cx="983990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550" b="1"/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235769" y="1741898"/>
            <a:ext cx="9839903" cy="48369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50" b="1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Optional Subhead Goes Here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35769" y="2340391"/>
            <a:ext cx="9839903" cy="2111499"/>
          </a:xfrm>
          <a:prstGeom prst="rect">
            <a:avLst/>
          </a:prstGeom>
        </p:spPr>
        <p:txBody>
          <a:bodyPr/>
          <a:lstStyle>
            <a:lvl1pPr marL="257175" indent="-257175">
              <a:buFont typeface="Arial" panose="020B0604020202020204" pitchFamily="34" charset="0"/>
              <a:buChar char="•"/>
              <a:defRPr sz="15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165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Always left-align body copy, text or bullets with headers.  Keep copy to a minimum; give elements room to breathe.  Focus on visuals to help tell your story.</a:t>
            </a:r>
          </a:p>
        </p:txBody>
      </p:sp>
    </p:spTree>
    <p:extLst>
      <p:ext uri="{BB962C8B-B14F-4D97-AF65-F5344CB8AC3E}">
        <p14:creationId xmlns:p14="http://schemas.microsoft.com/office/powerpoint/2010/main" val="1793606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235769" y="1098710"/>
            <a:ext cx="983990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550" b="1"/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35769" y="2340391"/>
            <a:ext cx="9839903" cy="2111499"/>
          </a:xfrm>
          <a:prstGeom prst="rect">
            <a:avLst/>
          </a:prstGeom>
        </p:spPr>
        <p:txBody>
          <a:bodyPr/>
          <a:lstStyle>
            <a:lvl1pPr marL="257175" indent="-257175">
              <a:buFont typeface="Arial" panose="020B0604020202020204" pitchFamily="34" charset="0"/>
              <a:buChar char="•"/>
              <a:defRPr sz="15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165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Always left-align body copy, text or bullets with headers.  Keep copy to a minimum; give elements room to breathe.  Focus on visuals to help tell your story.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235769" y="1741898"/>
            <a:ext cx="9839903" cy="48369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50" b="1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Optional 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583540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235767" y="1098710"/>
            <a:ext cx="983990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400" b="1"/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235767" y="1741898"/>
            <a:ext cx="9839903" cy="48369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Optional Subhead Goes Here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35767" y="2340389"/>
            <a:ext cx="9839903" cy="2111499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Always left-align body copy, text or bullets with headers.  Keep copy to a minimum; give elements room to breathe.  Focus on visuals to help tell your story.</a:t>
            </a:r>
          </a:p>
        </p:txBody>
      </p:sp>
    </p:spTree>
    <p:extLst>
      <p:ext uri="{BB962C8B-B14F-4D97-AF65-F5344CB8AC3E}">
        <p14:creationId xmlns:p14="http://schemas.microsoft.com/office/powerpoint/2010/main" val="975917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235767" y="1098710"/>
            <a:ext cx="983990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400" b="1"/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35767" y="2340389"/>
            <a:ext cx="9839903" cy="2111499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Always left-align body copy, text or bullets with headers.  Keep copy to a minimum; give elements room to breathe.  Focus on visuals to help tell your story.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235767" y="1741898"/>
            <a:ext cx="9839903" cy="48369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Optional 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1411473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219203" y="1116593"/>
            <a:ext cx="9871524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Headers Can Go Across the Slide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1253067" y="1939622"/>
            <a:ext cx="5185220" cy="2467278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This is how a slide can look when images are placed to the right. Use bold or italics to emphasize a point. Always left-align body copy, text or bullets with headers.  Keep copy to a minimum. Focus on visuals to help tell your story. Align right side of images with the edge of the blue bar at the top.</a:t>
            </a:r>
          </a:p>
        </p:txBody>
      </p:sp>
    </p:spTree>
    <p:extLst>
      <p:ext uri="{BB962C8B-B14F-4D97-AF65-F5344CB8AC3E}">
        <p14:creationId xmlns:p14="http://schemas.microsoft.com/office/powerpoint/2010/main" val="31589459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219203" y="1116593"/>
            <a:ext cx="9871524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Headers Can Go Across the Slide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1253067" y="1939622"/>
            <a:ext cx="5185220" cy="2467278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This is how a slide can look when images are placed to the right. Use bold or italics to emphasize a point. Always left-align body copy, text or bullets with headers.  Keep copy to a minimum. Focus on visuals to help tell your story. Align right side of images with the edge of the blue bar at the top.</a:t>
            </a:r>
          </a:p>
        </p:txBody>
      </p:sp>
    </p:spTree>
    <p:extLst>
      <p:ext uri="{BB962C8B-B14F-4D97-AF65-F5344CB8AC3E}">
        <p14:creationId xmlns:p14="http://schemas.microsoft.com/office/powerpoint/2010/main" val="39503364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235770" y="1098710"/>
            <a:ext cx="983990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400" b="1"/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235770" y="1741898"/>
            <a:ext cx="9839903" cy="48369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 baseline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Optional Subhead Goes Here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35770" y="2340393"/>
            <a:ext cx="9839903" cy="2111499"/>
          </a:xfrm>
          <a:prstGeom prst="rect">
            <a:avLst/>
          </a:prstGeom>
        </p:spPr>
        <p:txBody>
          <a:bodyPr/>
          <a:lstStyle>
            <a:lvl1pPr marL="342891" indent="-342891">
              <a:buFont typeface="Arial" panose="020B0604020202020204" pitchFamily="34" charset="0"/>
              <a:buChar char="•"/>
              <a:defRPr sz="20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Always left-align body copy, text or bullets with headers.  Keep copy to a minimum; give elements room to breathe.  Focus on visuals to help tell your story.</a:t>
            </a:r>
          </a:p>
        </p:txBody>
      </p:sp>
    </p:spTree>
    <p:extLst>
      <p:ext uri="{BB962C8B-B14F-4D97-AF65-F5344CB8AC3E}">
        <p14:creationId xmlns:p14="http://schemas.microsoft.com/office/powerpoint/2010/main" val="2356348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NeueLT Com 55 Roman" panose="020B0604020202020204" pitchFamily="34" charset="0"/>
              </a:defRPr>
            </a:lvl1pPr>
          </a:lstStyle>
          <a:p>
            <a:fld id="{348EAB29-8E02-43FA-89B1-8C6BA1E3DBD1}" type="datetimeFigureOut">
              <a:rPr lang="en-US" smtClean="0"/>
              <a:pPr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NeueLT Com 55 Roman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NeueLT Com 55 Roman" panose="020B0604020202020204" pitchFamily="34" charset="0"/>
              </a:defRPr>
            </a:lvl1pPr>
          </a:lstStyle>
          <a:p>
            <a:fld id="{CBFAC968-99DC-4A50-9679-463617D7C68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1146378" y="2844801"/>
            <a:ext cx="4278977" cy="962180"/>
          </a:xfrm>
          <a:prstGeom prst="rect">
            <a:avLst/>
          </a:prstGeom>
        </p:spPr>
        <p:txBody>
          <a:bodyPr anchor="b"/>
          <a:lstStyle>
            <a:lvl1pPr algn="ctr">
              <a:defRPr sz="3100" baseline="0"/>
            </a:lvl1pPr>
          </a:lstStyle>
          <a:p>
            <a:r>
              <a:rPr lang="en-US" dirty="0"/>
              <a:t>Cover Slide Option #2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6378" y="4344557"/>
            <a:ext cx="4278977" cy="423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7461813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235770" y="1098710"/>
            <a:ext cx="983990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400" b="1"/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35770" y="2340393"/>
            <a:ext cx="9839903" cy="2111499"/>
          </a:xfrm>
          <a:prstGeom prst="rect">
            <a:avLst/>
          </a:prstGeom>
        </p:spPr>
        <p:txBody>
          <a:bodyPr/>
          <a:lstStyle>
            <a:lvl1pPr marL="342891" indent="-342891">
              <a:buFont typeface="Arial" panose="020B0604020202020204" pitchFamily="34" charset="0"/>
              <a:buChar char="•"/>
              <a:defRPr sz="20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Always left-align body copy, text or bullets with headers.  Keep copy to a minimum; give elements room to breathe.  Focus on visuals to help tell your story.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235770" y="1741898"/>
            <a:ext cx="9839903" cy="48369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 baseline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Optional 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1555090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0910-8955-5A40-8CDD-E616E4A358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2CE3-68E7-CB40-BC41-425B36246D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3673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219203" y="1116593"/>
            <a:ext cx="9871524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Headers Can Go Across the Slide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1253067" y="1939622"/>
            <a:ext cx="5185220" cy="2467278"/>
          </a:xfrm>
          <a:prstGeom prst="rect">
            <a:avLst/>
          </a:prstGeom>
        </p:spPr>
        <p:txBody>
          <a:bodyPr/>
          <a:lstStyle>
            <a:lvl1pPr marL="342891" indent="-342891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This is how a slide can look when images are placed to the right. Use bold or italics to emphasize a point. Always left-align body copy, text or bullets with headers.  Keep copy to a minimum. Focus on visuals to help tell your story. Align right side of images with the edge of the blue bar at the top.</a:t>
            </a:r>
          </a:p>
        </p:txBody>
      </p:sp>
    </p:spTree>
    <p:extLst>
      <p:ext uri="{BB962C8B-B14F-4D97-AF65-F5344CB8AC3E}">
        <p14:creationId xmlns:p14="http://schemas.microsoft.com/office/powerpoint/2010/main" val="7851581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348EAB29-8E02-43FA-89B1-8C6BA1E3DBD1}" type="datetimeFigureOut">
              <a:rPr lang="en-US" smtClean="0">
                <a:solidFill>
                  <a:prstClr val="black"/>
                </a:solidFill>
              </a:rPr>
              <a:pPr/>
              <a:t>10/21/2022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CBFAC968-99DC-4A50-9679-463617D7C68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70204"/>
            <a:ext cx="9144000" cy="677863"/>
          </a:xfrm>
          <a:prstGeom prst="rect">
            <a:avLst/>
          </a:prstGeom>
        </p:spPr>
        <p:txBody>
          <a:bodyPr anchor="b"/>
          <a:lstStyle>
            <a:lvl1pPr algn="ctr">
              <a:defRPr sz="3400" baseline="0"/>
            </a:lvl1pPr>
          </a:lstStyle>
          <a:p>
            <a:r>
              <a:rPr lang="en-US" dirty="0"/>
              <a:t>Cover Slide Option #1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14738"/>
            <a:ext cx="9144000" cy="423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307547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CC422-A5BB-4B97-ADA4-AB1D59A5B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80781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235767" y="1098710"/>
            <a:ext cx="983990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400" b="1"/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235767" y="1741898"/>
            <a:ext cx="9839903" cy="48369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Optional Subhead Goes Here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35767" y="2340389"/>
            <a:ext cx="9839903" cy="2111499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Always left-align body copy, text or bullets with headers.  Keep copy to a minimum; give elements room to breathe.  Focus on visuals to help tell your story.</a:t>
            </a:r>
          </a:p>
        </p:txBody>
      </p:sp>
    </p:spTree>
    <p:extLst>
      <p:ext uri="{BB962C8B-B14F-4D97-AF65-F5344CB8AC3E}">
        <p14:creationId xmlns:p14="http://schemas.microsoft.com/office/powerpoint/2010/main" val="2279884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235767" y="1098710"/>
            <a:ext cx="983990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400" b="1"/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35767" y="2340389"/>
            <a:ext cx="9839903" cy="2111499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Always left-align body copy, text or bullets with headers.  Keep copy to a minimum; give elements room to breathe.  Focus on visuals to help tell your story.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235767" y="1741898"/>
            <a:ext cx="9839903" cy="48369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Optional 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9660480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70200"/>
            <a:ext cx="9144000" cy="677863"/>
          </a:xfrm>
          <a:prstGeom prst="rect">
            <a:avLst/>
          </a:prstGeom>
        </p:spPr>
        <p:txBody>
          <a:bodyPr anchor="b"/>
          <a:lstStyle>
            <a:lvl1pPr algn="ctr">
              <a:defRPr sz="3400" baseline="0"/>
            </a:lvl1pPr>
          </a:lstStyle>
          <a:p>
            <a:r>
              <a:rPr lang="en-US" dirty="0"/>
              <a:t>Cover Slide Option #1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14738"/>
            <a:ext cx="9144000" cy="423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1685880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235767" y="1098710"/>
            <a:ext cx="983990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400" b="1"/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235767" y="1741898"/>
            <a:ext cx="9839903" cy="48369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Optional Subhead Goes Here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35767" y="2340389"/>
            <a:ext cx="9839903" cy="2111499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Always left-align body copy, text or bullets with headers.  Keep copy to a minimum; give elements room to breathe.  Focus on visuals to help tell your story.</a:t>
            </a:r>
          </a:p>
        </p:txBody>
      </p:sp>
    </p:spTree>
    <p:extLst>
      <p:ext uri="{BB962C8B-B14F-4D97-AF65-F5344CB8AC3E}">
        <p14:creationId xmlns:p14="http://schemas.microsoft.com/office/powerpoint/2010/main" val="2442035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235767" y="1098710"/>
            <a:ext cx="983990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400" b="1"/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35767" y="2340389"/>
            <a:ext cx="9839903" cy="2111499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Always left-align body copy, text or bullets with headers.  Keep copy to a minimum; give elements room to breathe.  Focus on visuals to help tell your story.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235767" y="1741898"/>
            <a:ext cx="9839903" cy="48369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Optional 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120604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0910-8955-5A40-8CDD-E616E4A358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2CE3-68E7-CB40-BC41-425B36246D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244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219203" y="1116593"/>
            <a:ext cx="9871524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Headers Can Go Across the Slide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1253067" y="1939622"/>
            <a:ext cx="5185220" cy="2467278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This is how a slide can look when images are placed to the right. Use bold or italics to emphasize a point. Always left-align body copy, text or bullets with headers.  Keep copy to a minimum. Focus on visuals to help tell your story. Align right side of images with the edge of the blue bar at the top.</a:t>
            </a:r>
          </a:p>
        </p:txBody>
      </p:sp>
    </p:spTree>
    <p:extLst>
      <p:ext uri="{BB962C8B-B14F-4D97-AF65-F5344CB8AC3E}">
        <p14:creationId xmlns:p14="http://schemas.microsoft.com/office/powerpoint/2010/main" val="288541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348EAB29-8E02-43FA-89B1-8C6BA1E3DBD1}" type="datetimeFigureOut">
              <a:rPr lang="en-US" smtClean="0">
                <a:solidFill>
                  <a:prstClr val="black"/>
                </a:solidFill>
              </a:rPr>
              <a:pPr/>
              <a:t>10/21/2022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CBFAC968-99DC-4A50-9679-463617D7C68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70200"/>
            <a:ext cx="9144000" cy="677863"/>
          </a:xfrm>
          <a:prstGeom prst="rect">
            <a:avLst/>
          </a:prstGeom>
        </p:spPr>
        <p:txBody>
          <a:bodyPr anchor="b"/>
          <a:lstStyle>
            <a:lvl1pPr algn="ctr">
              <a:defRPr sz="3400" baseline="0"/>
            </a:lvl1pPr>
          </a:lstStyle>
          <a:p>
            <a:r>
              <a:rPr lang="en-US" dirty="0"/>
              <a:t>Cover Slide Option #1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14738"/>
            <a:ext cx="9144000" cy="423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461216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1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.png"/><Relationship Id="rId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 userDrawn="1"/>
        </p:nvSpPr>
        <p:spPr>
          <a:xfrm>
            <a:off x="3962401" y="228598"/>
            <a:ext cx="7924801" cy="228600"/>
          </a:xfrm>
          <a:custGeom>
            <a:avLst/>
            <a:gdLst/>
            <a:ahLst/>
            <a:cxnLst/>
            <a:rect l="l" t="t" r="r" b="b"/>
            <a:pathLst>
              <a:path w="961389" h="228600">
                <a:moveTo>
                  <a:pt x="0" y="228600"/>
                </a:moveTo>
                <a:lnTo>
                  <a:pt x="960983" y="228600"/>
                </a:lnTo>
                <a:lnTo>
                  <a:pt x="96098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35594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8" name="object 8"/>
          <p:cNvSpPr/>
          <p:nvPr userDrawn="1"/>
        </p:nvSpPr>
        <p:spPr>
          <a:xfrm>
            <a:off x="304800" y="228598"/>
            <a:ext cx="3556000" cy="228600"/>
          </a:xfrm>
          <a:custGeom>
            <a:avLst/>
            <a:gdLst/>
            <a:ahLst/>
            <a:cxnLst/>
            <a:rect l="l" t="t" r="r" b="b"/>
            <a:pathLst>
              <a:path w="2898140" h="228600">
                <a:moveTo>
                  <a:pt x="0" y="228600"/>
                </a:moveTo>
                <a:lnTo>
                  <a:pt x="2897784" y="228600"/>
                </a:lnTo>
                <a:lnTo>
                  <a:pt x="289778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3784B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250321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rgbClr val="085694"/>
          </a:solidFill>
          <a:latin typeface="ITC Avant Garde Std Md" panose="020B0602020202020204" pitchFamily="34" charset="0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b="1" kern="1200">
          <a:solidFill>
            <a:srgbClr val="1C6F47"/>
          </a:solidFill>
          <a:latin typeface="HelveticaNeueLT Com 55 Roman" panose="020B0604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 userDrawn="1"/>
        </p:nvSpPr>
        <p:spPr>
          <a:xfrm>
            <a:off x="4155742" y="228600"/>
            <a:ext cx="7731463" cy="234888"/>
          </a:xfrm>
          <a:custGeom>
            <a:avLst/>
            <a:gdLst/>
            <a:ahLst/>
            <a:cxnLst/>
            <a:rect l="l" t="t" r="r" b="b"/>
            <a:pathLst>
              <a:path w="961389" h="228600">
                <a:moveTo>
                  <a:pt x="0" y="228600"/>
                </a:moveTo>
                <a:lnTo>
                  <a:pt x="960983" y="228600"/>
                </a:lnTo>
                <a:lnTo>
                  <a:pt x="96098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35594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8" name="object 8"/>
          <p:cNvSpPr/>
          <p:nvPr userDrawn="1"/>
        </p:nvSpPr>
        <p:spPr>
          <a:xfrm>
            <a:off x="2133600" y="234888"/>
            <a:ext cx="1930400" cy="228600"/>
          </a:xfrm>
          <a:custGeom>
            <a:avLst/>
            <a:gdLst/>
            <a:ahLst/>
            <a:cxnLst/>
            <a:rect l="l" t="t" r="r" b="b"/>
            <a:pathLst>
              <a:path w="2898140" h="228600">
                <a:moveTo>
                  <a:pt x="0" y="228600"/>
                </a:moveTo>
                <a:lnTo>
                  <a:pt x="2897784" y="228600"/>
                </a:lnTo>
                <a:lnTo>
                  <a:pt x="289778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2784B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228600"/>
            <a:ext cx="1727200" cy="61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04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rgbClr val="085694"/>
          </a:solidFill>
          <a:latin typeface="ITC Avant Garde Std Md" panose="020B0602020202020204" pitchFamily="34" charset="0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200" b="1" kern="1200">
          <a:solidFill>
            <a:srgbClr val="1C6F47"/>
          </a:solidFill>
          <a:latin typeface="HelveticaNeueLT Com 55 Roman" panose="020B0604020202020204" pitchFamily="34" charset="0"/>
          <a:ea typeface="+mn-ea"/>
          <a:cs typeface="+mn-cs"/>
        </a:defRPr>
      </a:lvl1pPr>
      <a:lvl2pPr marL="457189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 userDrawn="1"/>
        </p:nvSpPr>
        <p:spPr>
          <a:xfrm>
            <a:off x="4155739" y="228600"/>
            <a:ext cx="7731463" cy="234888"/>
          </a:xfrm>
          <a:custGeom>
            <a:avLst/>
            <a:gdLst/>
            <a:ahLst/>
            <a:cxnLst/>
            <a:rect l="l" t="t" r="r" b="b"/>
            <a:pathLst>
              <a:path w="961389" h="228600">
                <a:moveTo>
                  <a:pt x="0" y="228600"/>
                </a:moveTo>
                <a:lnTo>
                  <a:pt x="960983" y="228600"/>
                </a:lnTo>
                <a:lnTo>
                  <a:pt x="96098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35594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8" name="object 8"/>
          <p:cNvSpPr/>
          <p:nvPr userDrawn="1"/>
        </p:nvSpPr>
        <p:spPr>
          <a:xfrm>
            <a:off x="2133600" y="234888"/>
            <a:ext cx="1930400" cy="228600"/>
          </a:xfrm>
          <a:custGeom>
            <a:avLst/>
            <a:gdLst/>
            <a:ahLst/>
            <a:cxnLst/>
            <a:rect l="l" t="t" r="r" b="b"/>
            <a:pathLst>
              <a:path w="2898140" h="228600">
                <a:moveTo>
                  <a:pt x="0" y="228600"/>
                </a:moveTo>
                <a:lnTo>
                  <a:pt x="2897784" y="228600"/>
                </a:lnTo>
                <a:lnTo>
                  <a:pt x="289778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2784B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228600"/>
            <a:ext cx="1727200" cy="61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00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rgbClr val="085694"/>
          </a:solidFill>
          <a:latin typeface="ITC Avant Garde Std Md" panose="020B0602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200" b="1" kern="1200">
          <a:solidFill>
            <a:srgbClr val="1C6F47"/>
          </a:solidFill>
          <a:latin typeface="HelveticaNeueLT Com 55 Roman" panose="020B0604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 userDrawn="1"/>
        </p:nvSpPr>
        <p:spPr>
          <a:xfrm>
            <a:off x="3962401" y="228598"/>
            <a:ext cx="7924801" cy="228600"/>
          </a:xfrm>
          <a:custGeom>
            <a:avLst/>
            <a:gdLst/>
            <a:ahLst/>
            <a:cxnLst/>
            <a:rect l="l" t="t" r="r" b="b"/>
            <a:pathLst>
              <a:path w="961389" h="228600">
                <a:moveTo>
                  <a:pt x="0" y="228600"/>
                </a:moveTo>
                <a:lnTo>
                  <a:pt x="960983" y="228600"/>
                </a:lnTo>
                <a:lnTo>
                  <a:pt x="96098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35594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8" name="object 8"/>
          <p:cNvSpPr/>
          <p:nvPr userDrawn="1"/>
        </p:nvSpPr>
        <p:spPr>
          <a:xfrm>
            <a:off x="304800" y="228598"/>
            <a:ext cx="3556000" cy="228600"/>
          </a:xfrm>
          <a:custGeom>
            <a:avLst/>
            <a:gdLst/>
            <a:ahLst/>
            <a:cxnLst/>
            <a:rect l="l" t="t" r="r" b="b"/>
            <a:pathLst>
              <a:path w="2898140" h="228600">
                <a:moveTo>
                  <a:pt x="0" y="228600"/>
                </a:moveTo>
                <a:lnTo>
                  <a:pt x="2897784" y="228600"/>
                </a:lnTo>
                <a:lnTo>
                  <a:pt x="289778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2784B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8165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rgbClr val="085694"/>
          </a:solidFill>
          <a:latin typeface="ITC Avant Garde Std Md" panose="020B0602020202020204" pitchFamily="34" charset="0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b="1" kern="1200">
          <a:solidFill>
            <a:srgbClr val="1C6F47"/>
          </a:solidFill>
          <a:latin typeface="HelveticaNeueLT Com 55 Roman" panose="020B0604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 userDrawn="1"/>
        </p:nvSpPr>
        <p:spPr>
          <a:xfrm>
            <a:off x="4155739" y="228600"/>
            <a:ext cx="7731463" cy="234888"/>
          </a:xfrm>
          <a:custGeom>
            <a:avLst/>
            <a:gdLst/>
            <a:ahLst/>
            <a:cxnLst/>
            <a:rect l="l" t="t" r="r" b="b"/>
            <a:pathLst>
              <a:path w="961389" h="228600">
                <a:moveTo>
                  <a:pt x="0" y="228600"/>
                </a:moveTo>
                <a:lnTo>
                  <a:pt x="960983" y="228600"/>
                </a:lnTo>
                <a:lnTo>
                  <a:pt x="96098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35594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8" name="object 8"/>
          <p:cNvSpPr/>
          <p:nvPr userDrawn="1"/>
        </p:nvSpPr>
        <p:spPr>
          <a:xfrm>
            <a:off x="2133600" y="234888"/>
            <a:ext cx="1930400" cy="228600"/>
          </a:xfrm>
          <a:custGeom>
            <a:avLst/>
            <a:gdLst/>
            <a:ahLst/>
            <a:cxnLst/>
            <a:rect l="l" t="t" r="r" b="b"/>
            <a:pathLst>
              <a:path w="2898140" h="228600">
                <a:moveTo>
                  <a:pt x="0" y="228600"/>
                </a:moveTo>
                <a:lnTo>
                  <a:pt x="2897784" y="228600"/>
                </a:lnTo>
                <a:lnTo>
                  <a:pt x="289778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2784B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228600"/>
            <a:ext cx="1727200" cy="61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08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4" r:id="rId3"/>
    <p:sldLayoutId id="2147483712" r:id="rId4"/>
    <p:sldLayoutId id="2147483740" r:id="rId5"/>
    <p:sldLayoutId id="2147483745" r:id="rId6"/>
    <p:sldLayoutId id="2147483766" r:id="rId7"/>
    <p:sldLayoutId id="214748376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rgbClr val="085694"/>
          </a:solidFill>
          <a:latin typeface="ITC Avant Garde Std Md" panose="020B0602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200" b="1" kern="1200">
          <a:solidFill>
            <a:srgbClr val="1C6F47"/>
          </a:solidFill>
          <a:latin typeface="HelveticaNeueLT Com 55 Roman" panose="020B0604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 userDrawn="1"/>
        </p:nvSpPr>
        <p:spPr>
          <a:xfrm>
            <a:off x="4155739" y="228600"/>
            <a:ext cx="7731463" cy="234888"/>
          </a:xfrm>
          <a:custGeom>
            <a:avLst/>
            <a:gdLst/>
            <a:ahLst/>
            <a:cxnLst/>
            <a:rect l="l" t="t" r="r" b="b"/>
            <a:pathLst>
              <a:path w="961389" h="228600">
                <a:moveTo>
                  <a:pt x="0" y="228600"/>
                </a:moveTo>
                <a:lnTo>
                  <a:pt x="960983" y="228600"/>
                </a:lnTo>
                <a:lnTo>
                  <a:pt x="96098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35594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8" name="object 8"/>
          <p:cNvSpPr/>
          <p:nvPr userDrawn="1"/>
        </p:nvSpPr>
        <p:spPr>
          <a:xfrm>
            <a:off x="2133600" y="234888"/>
            <a:ext cx="1930400" cy="228600"/>
          </a:xfrm>
          <a:custGeom>
            <a:avLst/>
            <a:gdLst/>
            <a:ahLst/>
            <a:cxnLst/>
            <a:rect l="l" t="t" r="r" b="b"/>
            <a:pathLst>
              <a:path w="2898140" h="228600">
                <a:moveTo>
                  <a:pt x="0" y="228600"/>
                </a:moveTo>
                <a:lnTo>
                  <a:pt x="2897784" y="228600"/>
                </a:lnTo>
                <a:lnTo>
                  <a:pt x="289778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2784B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228600"/>
            <a:ext cx="1727200" cy="61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6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743" r:id="rId3"/>
    <p:sldLayoutId id="214748374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 userDrawn="1"/>
        </p:nvSpPr>
        <p:spPr>
          <a:xfrm>
            <a:off x="4155739" y="228600"/>
            <a:ext cx="7731463" cy="234888"/>
          </a:xfrm>
          <a:custGeom>
            <a:avLst/>
            <a:gdLst/>
            <a:ahLst/>
            <a:cxnLst/>
            <a:rect l="l" t="t" r="r" b="b"/>
            <a:pathLst>
              <a:path w="961389" h="228600">
                <a:moveTo>
                  <a:pt x="0" y="228600"/>
                </a:moveTo>
                <a:lnTo>
                  <a:pt x="960983" y="228600"/>
                </a:lnTo>
                <a:lnTo>
                  <a:pt x="96098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35594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8" name="object 8"/>
          <p:cNvSpPr/>
          <p:nvPr userDrawn="1"/>
        </p:nvSpPr>
        <p:spPr>
          <a:xfrm>
            <a:off x="2133600" y="234888"/>
            <a:ext cx="1930400" cy="228600"/>
          </a:xfrm>
          <a:custGeom>
            <a:avLst/>
            <a:gdLst/>
            <a:ahLst/>
            <a:cxnLst/>
            <a:rect l="l" t="t" r="r" b="b"/>
            <a:pathLst>
              <a:path w="2898140" h="228600">
                <a:moveTo>
                  <a:pt x="0" y="228600"/>
                </a:moveTo>
                <a:lnTo>
                  <a:pt x="2897784" y="228600"/>
                </a:lnTo>
                <a:lnTo>
                  <a:pt x="289778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2784B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228600"/>
            <a:ext cx="1727200" cy="61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7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74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837A39-C96E-46E2-9470-9539E424B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377974-7E60-4AF6-8FAF-8BDEEF0C9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85191-D182-4605-9C03-3A1B13D414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04463-8372-4A94-B1D5-57849AF7E59D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BC83E-8640-45D9-AB42-B516D1798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53F19-B321-47F0-B3EE-911C4E952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83AD8-DB9F-4C98-A896-26914B561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297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4155739" y="228600"/>
            <a:ext cx="7731463" cy="234888"/>
          </a:xfrm>
          <a:custGeom>
            <a:avLst/>
            <a:gdLst/>
            <a:ahLst/>
            <a:cxnLst/>
            <a:rect l="l" t="t" r="r" b="b"/>
            <a:pathLst>
              <a:path w="961389" h="228600">
                <a:moveTo>
                  <a:pt x="0" y="228600"/>
                </a:moveTo>
                <a:lnTo>
                  <a:pt x="960983" y="228600"/>
                </a:lnTo>
                <a:lnTo>
                  <a:pt x="96098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35594"/>
          </a:solidFill>
        </p:spPr>
        <p:txBody>
          <a:bodyPr wrap="square" lIns="0" tIns="0" rIns="0" bIns="0" rtlCol="0"/>
          <a:lstStyle/>
          <a:p>
            <a:pPr defTabSz="914400"/>
            <a:endParaRPr sz="1800" dirty="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33600" y="234888"/>
            <a:ext cx="1930400" cy="228600"/>
          </a:xfrm>
          <a:custGeom>
            <a:avLst/>
            <a:gdLst/>
            <a:ahLst/>
            <a:cxnLst/>
            <a:rect l="l" t="t" r="r" b="b"/>
            <a:pathLst>
              <a:path w="2898140" h="228600">
                <a:moveTo>
                  <a:pt x="0" y="228600"/>
                </a:moveTo>
                <a:lnTo>
                  <a:pt x="2897784" y="228600"/>
                </a:lnTo>
                <a:lnTo>
                  <a:pt x="289778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2784B"/>
          </a:solidFill>
        </p:spPr>
        <p:txBody>
          <a:bodyPr wrap="square" lIns="0" tIns="0" rIns="0" bIns="0" rtlCol="0"/>
          <a:lstStyle/>
          <a:p>
            <a:pPr defTabSz="914400"/>
            <a:endParaRPr sz="1800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228600"/>
            <a:ext cx="1727200" cy="61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99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rgbClr val="085694"/>
          </a:solidFill>
          <a:latin typeface="ITC Avant Garde Std Md" panose="020B0602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200" b="1" kern="1200">
          <a:solidFill>
            <a:srgbClr val="1C6F47"/>
          </a:solidFill>
          <a:latin typeface="HelveticaNeueLT Com 55 Roman" panose="020B0604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4155741" y="228600"/>
            <a:ext cx="7731463" cy="234888"/>
          </a:xfrm>
          <a:custGeom>
            <a:avLst/>
            <a:gdLst/>
            <a:ahLst/>
            <a:cxnLst/>
            <a:rect l="l" t="t" r="r" b="b"/>
            <a:pathLst>
              <a:path w="961389" h="228600">
                <a:moveTo>
                  <a:pt x="0" y="228600"/>
                </a:moveTo>
                <a:lnTo>
                  <a:pt x="960983" y="228600"/>
                </a:lnTo>
                <a:lnTo>
                  <a:pt x="96098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35594"/>
          </a:solidFill>
        </p:spPr>
        <p:txBody>
          <a:bodyPr wrap="square" lIns="0" tIns="0" rIns="0" bIns="0" rtlCol="0"/>
          <a:lstStyle/>
          <a:p>
            <a:pPr defTabSz="685800"/>
            <a:endParaRPr sz="1350" dirty="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33600" y="234888"/>
            <a:ext cx="1930400" cy="228600"/>
          </a:xfrm>
          <a:custGeom>
            <a:avLst/>
            <a:gdLst/>
            <a:ahLst/>
            <a:cxnLst/>
            <a:rect l="l" t="t" r="r" b="b"/>
            <a:pathLst>
              <a:path w="2898140" h="228600">
                <a:moveTo>
                  <a:pt x="0" y="228600"/>
                </a:moveTo>
                <a:lnTo>
                  <a:pt x="2897784" y="228600"/>
                </a:lnTo>
                <a:lnTo>
                  <a:pt x="289778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2784B"/>
          </a:solidFill>
        </p:spPr>
        <p:txBody>
          <a:bodyPr wrap="square" lIns="0" tIns="0" rIns="0" bIns="0" rtlCol="0"/>
          <a:lstStyle/>
          <a:p>
            <a:pPr defTabSz="685800"/>
            <a:endParaRPr sz="1350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228600"/>
            <a:ext cx="1727200" cy="61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34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kern="1200">
          <a:solidFill>
            <a:srgbClr val="085694"/>
          </a:solidFill>
          <a:latin typeface="ITC Avant Garde Std Md" panose="020B0602020202020204" pitchFamily="34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1650" b="1" kern="1200">
          <a:solidFill>
            <a:srgbClr val="1C6F47"/>
          </a:solidFill>
          <a:latin typeface="HelveticaNeueLT Com 55 Roman" panose="020B0604020202020204" pitchFamily="34" charset="0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 userDrawn="1"/>
        </p:nvSpPr>
        <p:spPr>
          <a:xfrm>
            <a:off x="4155739" y="228600"/>
            <a:ext cx="7731463" cy="234888"/>
          </a:xfrm>
          <a:custGeom>
            <a:avLst/>
            <a:gdLst/>
            <a:ahLst/>
            <a:cxnLst/>
            <a:rect l="l" t="t" r="r" b="b"/>
            <a:pathLst>
              <a:path w="961389" h="228600">
                <a:moveTo>
                  <a:pt x="0" y="228600"/>
                </a:moveTo>
                <a:lnTo>
                  <a:pt x="960983" y="228600"/>
                </a:lnTo>
                <a:lnTo>
                  <a:pt x="96098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35594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8" name="object 8"/>
          <p:cNvSpPr/>
          <p:nvPr userDrawn="1"/>
        </p:nvSpPr>
        <p:spPr>
          <a:xfrm>
            <a:off x="2032001" y="228600"/>
            <a:ext cx="1930400" cy="228600"/>
          </a:xfrm>
          <a:custGeom>
            <a:avLst/>
            <a:gdLst/>
            <a:ahLst/>
            <a:cxnLst/>
            <a:rect l="l" t="t" r="r" b="b"/>
            <a:pathLst>
              <a:path w="2898140" h="228600">
                <a:moveTo>
                  <a:pt x="0" y="228600"/>
                </a:moveTo>
                <a:lnTo>
                  <a:pt x="2897784" y="228600"/>
                </a:lnTo>
                <a:lnTo>
                  <a:pt x="289778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2784B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228600"/>
            <a:ext cx="1727200" cy="61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4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rgbClr val="085694"/>
          </a:solidFill>
          <a:latin typeface="ITC Avant Garde Std Md" panose="020B0602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200" b="1" kern="1200">
          <a:solidFill>
            <a:srgbClr val="1C6F47"/>
          </a:solidFill>
          <a:latin typeface="HelveticaNeueLT Com 55 Roman" panose="020B0604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2667000" y="2751138"/>
            <a:ext cx="6858000" cy="677863"/>
          </a:xfrm>
        </p:spPr>
        <p:txBody>
          <a:bodyPr/>
          <a:lstStyle/>
          <a:p>
            <a:r>
              <a:rPr lang="en-US" dirty="0">
                <a:latin typeface="HelveticaNeueLT Com 55 Roman" panose="020B0604020202020204" pitchFamily="34" charset="0"/>
              </a:rPr>
              <a:t>Georgia Airports Association 2022 Annual Conference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2667000" y="3608196"/>
            <a:ext cx="6858000" cy="2525904"/>
          </a:xfrm>
        </p:spPr>
        <p:txBody>
          <a:bodyPr/>
          <a:lstStyle/>
          <a:p>
            <a:r>
              <a:rPr lang="en-US" sz="2400" dirty="0"/>
              <a:t>Aviation Program Update</a:t>
            </a:r>
          </a:p>
          <a:p>
            <a:r>
              <a:rPr lang="en-US" sz="2000" dirty="0"/>
              <a:t>October 14, 2022</a:t>
            </a:r>
          </a:p>
          <a:p>
            <a:endParaRPr lang="en-US" sz="1050" dirty="0"/>
          </a:p>
          <a:p>
            <a:r>
              <a:rPr lang="en-US" sz="2000" dirty="0"/>
              <a:t>Presented By</a:t>
            </a:r>
          </a:p>
          <a:p>
            <a:r>
              <a:rPr lang="en-US" sz="2000" dirty="0"/>
              <a:t>Colette Williams, Assistant Manager</a:t>
            </a:r>
          </a:p>
          <a:p>
            <a:r>
              <a:rPr lang="en-US" sz="2000" dirty="0"/>
              <a:t>Michael Giambrone, Planning Manager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1" y="1034475"/>
            <a:ext cx="3209233" cy="111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61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0308FAE-4411-44C9-BAE2-586C09B2BE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1748768"/>
              </p:ext>
            </p:extLst>
          </p:nvPr>
        </p:nvGraphicFramePr>
        <p:xfrm>
          <a:off x="2056855" y="1814278"/>
          <a:ext cx="8541327" cy="4291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75DB201-73BB-44FC-5E37-448738265EB2}"/>
              </a:ext>
            </a:extLst>
          </p:cNvPr>
          <p:cNvSpPr txBox="1"/>
          <p:nvPr/>
        </p:nvSpPr>
        <p:spPr>
          <a:xfrm>
            <a:off x="3026426" y="602996"/>
            <a:ext cx="75717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2128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>
                <a:solidFill>
                  <a:srgbClr val="085694"/>
                </a:solidFill>
                <a:latin typeface="HelveticaNeueLT Com 55 Roman" panose="020B0604020202020204" pitchFamily="34" charset="0"/>
              </a:rPr>
              <a:t>Georgia Airports Annual Requested vs. Awarded Funding</a:t>
            </a:r>
          </a:p>
        </p:txBody>
      </p:sp>
    </p:spTree>
    <p:extLst>
      <p:ext uri="{BB962C8B-B14F-4D97-AF65-F5344CB8AC3E}">
        <p14:creationId xmlns:p14="http://schemas.microsoft.com/office/powerpoint/2010/main" val="2365278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A01839D7-F85C-C32A-23AD-97FA6A8605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6555277"/>
              </p:ext>
            </p:extLst>
          </p:nvPr>
        </p:nvGraphicFramePr>
        <p:xfrm>
          <a:off x="1914525" y="1538702"/>
          <a:ext cx="8362949" cy="5172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5D42129-0925-4A61-8E8A-C4122E448E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16" b="92492"/>
          <a:stretch/>
        </p:blipFill>
        <p:spPr>
          <a:xfrm>
            <a:off x="8112101" y="5201405"/>
            <a:ext cx="1870969" cy="9055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1AD400-199B-44E1-81AD-2A4901113AEA}"/>
              </a:ext>
            </a:extLst>
          </p:cNvPr>
          <p:cNvSpPr txBox="1"/>
          <p:nvPr/>
        </p:nvSpPr>
        <p:spPr>
          <a:xfrm rot="16200000">
            <a:off x="824635" y="3607920"/>
            <a:ext cx="2032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85694"/>
                </a:solidFill>
              </a:rPr>
              <a:t>Index 2003 Q1=1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8A6BFD-7852-F30D-2F16-A03B161BB54F}"/>
              </a:ext>
            </a:extLst>
          </p:cNvPr>
          <p:cNvSpPr txBox="1"/>
          <p:nvPr/>
        </p:nvSpPr>
        <p:spPr>
          <a:xfrm>
            <a:off x="3047172" y="751074"/>
            <a:ext cx="60976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3200" b="0" i="0" u="none" strike="noStrike" kern="1200" spc="0" baseline="0">
                <a:solidFill>
                  <a:srgbClr val="595959"/>
                </a:solidFill>
                <a:latin typeface="HelveticaNeueLT Com 55 Roman" panose="020B0604020202020204" pitchFamily="34" charset="0"/>
                <a:ea typeface="+mn-ea"/>
                <a:cs typeface="+mn-cs"/>
              </a:defRPr>
            </a:pPr>
            <a:r>
              <a:rPr lang="en-US" sz="2800" b="1" i="0" dirty="0">
                <a:solidFill>
                  <a:srgbClr val="085694"/>
                </a:solidFill>
                <a:effectLst/>
                <a:latin typeface="HelveticaNeueLT Com 55 Roman" panose="020B0604020202020204" pitchFamily="34" charset="0"/>
              </a:rPr>
              <a:t>National Highway Construction Cost Index (NHCCI)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4F198D4C-8B9F-18B1-BB2E-2A6C75F3CA51}"/>
              </a:ext>
            </a:extLst>
          </p:cNvPr>
          <p:cNvSpPr txBox="1"/>
          <p:nvPr/>
        </p:nvSpPr>
        <p:spPr>
          <a:xfrm rot="20580789">
            <a:off x="5692976" y="4049656"/>
            <a:ext cx="1773996" cy="31664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rgbClr val="595959"/>
                </a:solidFill>
              </a:rPr>
              <a:t>58% Increase Over 10 Years</a:t>
            </a:r>
          </a:p>
        </p:txBody>
      </p:sp>
    </p:spTree>
    <p:extLst>
      <p:ext uri="{BB962C8B-B14F-4D97-AF65-F5344CB8AC3E}">
        <p14:creationId xmlns:p14="http://schemas.microsoft.com/office/powerpoint/2010/main" val="2418515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2186446" y="623009"/>
            <a:ext cx="7819107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85694"/>
                </a:solidFill>
                <a:latin typeface="HelveticaNeueLT Com 55 Roman" panose="020B0604020202020204" pitchFamily="34" charset="0"/>
                <a:ea typeface="+mj-ea"/>
                <a:cs typeface="+mj-cs"/>
              </a:rPr>
              <a:t>Aviation Program Planning Studies</a:t>
            </a:r>
            <a:br>
              <a:rPr lang="en-US" sz="3200" b="1" dirty="0">
                <a:solidFill>
                  <a:srgbClr val="1F497D"/>
                </a:solidFill>
                <a:latin typeface="HelveticaNeueLT Com 55 Roman" panose="020B0604020202020204" pitchFamily="34" charset="0"/>
                <a:cs typeface="Arial" panose="020B0604020202020204" pitchFamily="34" charset="0"/>
              </a:rPr>
            </a:br>
            <a:endParaRPr lang="en-US" sz="3200" b="1" dirty="0">
              <a:solidFill>
                <a:srgbClr val="1F497D"/>
              </a:solidFill>
              <a:latin typeface="HelveticaNeueLT Com 55 Roman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2B8F38-2AF7-4BF3-B5FF-CD92FA2307A7}"/>
              </a:ext>
            </a:extLst>
          </p:cNvPr>
          <p:cNvSpPr txBox="1"/>
          <p:nvPr/>
        </p:nvSpPr>
        <p:spPr>
          <a:xfrm>
            <a:off x="2481943" y="6330863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DeKalb-Peachtree Airport EMAS Project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F49CA4-07E4-4C46-84CE-24478FE6B1AF}"/>
              </a:ext>
            </a:extLst>
          </p:cNvPr>
          <p:cNvSpPr txBox="1"/>
          <p:nvPr/>
        </p:nvSpPr>
        <p:spPr>
          <a:xfrm>
            <a:off x="6853307" y="1501379"/>
            <a:ext cx="45720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Clr>
                <a:srgbClr val="1C6F47"/>
              </a:buCl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6D6E71"/>
                </a:solidFill>
                <a:latin typeface="HelveticaNeueLT Com 55 Roman" panose="020B0604020202020204" pitchFamily="34" charset="0"/>
              </a:rPr>
              <a:t>Exhibit A Property Map Updates</a:t>
            </a:r>
          </a:p>
          <a:p>
            <a:pPr marL="800100" lvl="1" indent="-342900">
              <a:buClr>
                <a:srgbClr val="1C6F47"/>
              </a:buClr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rgbClr val="6D6E71"/>
              </a:solidFill>
              <a:latin typeface="HelveticaNeueLT Com 55 Roman" panose="020B0604020202020204" pitchFamily="34" charset="0"/>
            </a:endParaRPr>
          </a:p>
          <a:p>
            <a:pPr marL="800100" lvl="1" indent="-342900">
              <a:buClr>
                <a:srgbClr val="1C6F47"/>
              </a:buCl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6D6E71"/>
                </a:solidFill>
                <a:latin typeface="HelveticaNeueLT Com 55 Roman" panose="020B0604020202020204" pitchFamily="34" charset="0"/>
              </a:rPr>
              <a:t>Obstruction Surveys</a:t>
            </a:r>
          </a:p>
          <a:p>
            <a:pPr marL="800100" lvl="1" indent="-342900">
              <a:buClr>
                <a:srgbClr val="1C6F47"/>
              </a:buClr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rgbClr val="6D6E71"/>
              </a:solidFill>
              <a:latin typeface="HelveticaNeueLT Com 55 Roman" panose="020B0604020202020204" pitchFamily="34" charset="0"/>
            </a:endParaRPr>
          </a:p>
          <a:p>
            <a:pPr marL="800100" lvl="1" indent="-342900">
              <a:buClr>
                <a:srgbClr val="1C6F47"/>
              </a:buCl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6D6E71"/>
                </a:solidFill>
                <a:latin typeface="HelveticaNeueLT Com 55 Roman" panose="020B0604020202020204" pitchFamily="34" charset="0"/>
              </a:rPr>
              <a:t>Small Community Air Service Grant</a:t>
            </a:r>
          </a:p>
          <a:p>
            <a:pPr marL="800100" lvl="1" indent="-342900">
              <a:buClr>
                <a:srgbClr val="1C6F47"/>
              </a:buClr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rgbClr val="6D6E71"/>
              </a:solidFill>
              <a:latin typeface="HelveticaNeueLT Com 55 Roman" panose="020B0604020202020204" pitchFamily="34" charset="0"/>
            </a:endParaRPr>
          </a:p>
          <a:p>
            <a:pPr marL="800100" lvl="1" indent="-342900">
              <a:buClr>
                <a:srgbClr val="1C6F47"/>
              </a:buCl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6D6E71"/>
                </a:solidFill>
                <a:latin typeface="HelveticaNeueLT Com 55 Roman" panose="020B0604020202020204" pitchFamily="34" charset="0"/>
              </a:rPr>
              <a:t>Air Cargo Study</a:t>
            </a:r>
          </a:p>
          <a:p>
            <a:pPr lvl="1">
              <a:buClr>
                <a:srgbClr val="1C6F47"/>
              </a:buClr>
              <a:defRPr/>
            </a:pPr>
            <a:endParaRPr lang="en-US" sz="2800" dirty="0">
              <a:solidFill>
                <a:srgbClr val="6D6E71"/>
              </a:solidFill>
              <a:latin typeface="HelveticaNeueLT Com 55 Roman" panose="020B0604020202020204" pitchFamily="34" charset="0"/>
            </a:endParaRPr>
          </a:p>
          <a:p>
            <a:pPr marL="800100" lvl="1" indent="-342900">
              <a:buClr>
                <a:srgbClr val="1C6F47"/>
              </a:buCl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6D6E71"/>
                </a:solidFill>
                <a:latin typeface="HelveticaNeueLT Com 55 Roman" panose="020B0604020202020204" pitchFamily="34" charset="0"/>
              </a:rPr>
              <a:t>Future Studies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1E65F1-4831-4364-BB33-E689CBBA3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57" y="1234500"/>
            <a:ext cx="2459091" cy="27705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2743A2-4E25-4B11-B2A8-E2115E41B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3754" y="1501379"/>
            <a:ext cx="3459329" cy="22367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DC7894-E20F-41F7-B351-92693BABDF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158" y="4053736"/>
            <a:ext cx="5876925" cy="260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74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EADCC6-F812-4DB9-89BA-057A68156A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6460" y="931992"/>
            <a:ext cx="6627116" cy="590981"/>
          </a:xfrm>
        </p:spPr>
        <p:txBody>
          <a:bodyPr>
            <a:noAutofit/>
          </a:bodyPr>
          <a:lstStyle/>
          <a:p>
            <a:r>
              <a:rPr lang="en-US" sz="3200" dirty="0">
                <a:latin typeface="HelveticaNeueLT Com 55 Roman" panose="020B0604020202020204" pitchFamily="34" charset="0"/>
              </a:rPr>
              <a:t>Exhibit ‘A’ Property Map Updates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90D63F-8D78-4C9A-B1AB-E053A6E025F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122933" y="1644793"/>
            <a:ext cx="8229599" cy="483696"/>
          </a:xfrm>
        </p:spPr>
        <p:txBody>
          <a:bodyPr/>
          <a:lstStyle/>
          <a:p>
            <a:r>
              <a:rPr lang="en-US" dirty="0"/>
              <a:t>Purpose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F34E59B-3F35-401D-B73F-47081C6AE98B}"/>
              </a:ext>
            </a:extLst>
          </p:cNvPr>
          <p:cNvSpPr txBox="1">
            <a:spLocks/>
          </p:cNvSpPr>
          <p:nvPr/>
        </p:nvSpPr>
        <p:spPr>
          <a:xfrm>
            <a:off x="1122934" y="3745901"/>
            <a:ext cx="8229599" cy="483696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 baseline="0">
                <a:solidFill>
                  <a:srgbClr val="1C6F47"/>
                </a:solidFill>
                <a:latin typeface="HelveticaNeueLT Com 55 Roman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Deliverables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6A90D5-7161-4C04-A8DC-4824072A7B49}"/>
              </a:ext>
            </a:extLst>
          </p:cNvPr>
          <p:cNvSpPr/>
          <p:nvPr/>
        </p:nvSpPr>
        <p:spPr>
          <a:xfrm>
            <a:off x="1122934" y="4326752"/>
            <a:ext cx="4593332" cy="1241365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>
              <a:buClr>
                <a:srgbClr val="13784B"/>
              </a:buClr>
              <a:buSzPct val="75000"/>
              <a:defRPr/>
            </a:pPr>
            <a:r>
              <a:rPr lang="en-US" sz="2800" baseline="30000" dirty="0">
                <a:solidFill>
                  <a:srgbClr val="6D6E71"/>
                </a:solidFill>
                <a:latin typeface="HelveticaNeueLT Com 55 Roman" panose="020B0604020202020204"/>
              </a:rPr>
              <a:t>SOP Compliant Exhibit ‘A’ Property Maps</a:t>
            </a:r>
          </a:p>
          <a:p>
            <a:pPr>
              <a:buClr>
                <a:srgbClr val="13784B"/>
              </a:buClr>
              <a:buSzPct val="75000"/>
              <a:defRPr/>
            </a:pPr>
            <a:r>
              <a:rPr lang="en-US" sz="2800" baseline="30000" dirty="0">
                <a:solidFill>
                  <a:srgbClr val="6D6E71"/>
                </a:solidFill>
                <a:latin typeface="HelveticaNeueLT Com 55 Roman" panose="020B0604020202020204"/>
              </a:rPr>
              <a:t>Deeds</a:t>
            </a:r>
          </a:p>
          <a:p>
            <a:pPr>
              <a:buClr>
                <a:srgbClr val="13784B"/>
              </a:buClr>
              <a:buSzPct val="75000"/>
              <a:defRPr/>
            </a:pPr>
            <a:r>
              <a:rPr lang="en-US" sz="2800" baseline="30000" dirty="0">
                <a:solidFill>
                  <a:srgbClr val="6D6E71"/>
                </a:solidFill>
                <a:latin typeface="HelveticaNeueLT Com 55 Roman" panose="020B0604020202020204"/>
              </a:rPr>
              <a:t>Grant Info/Supporting Documentation</a:t>
            </a:r>
          </a:p>
          <a:p>
            <a:pPr>
              <a:buClr>
                <a:srgbClr val="13784B"/>
              </a:buClr>
              <a:buSzPct val="75000"/>
              <a:defRPr/>
            </a:pPr>
            <a:r>
              <a:rPr lang="en-US" sz="2800" baseline="30000" dirty="0">
                <a:solidFill>
                  <a:srgbClr val="6D6E71"/>
                </a:solidFill>
                <a:latin typeface="HelveticaNeueLT Com 55 Roman" panose="020B0604020202020204"/>
              </a:rPr>
              <a:t>GIS Database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1BA9B7-BCB0-4820-9701-4AADA4FA8B15}"/>
              </a:ext>
            </a:extLst>
          </p:cNvPr>
          <p:cNvSpPr/>
          <p:nvPr/>
        </p:nvSpPr>
        <p:spPr>
          <a:xfrm>
            <a:off x="1122934" y="2253838"/>
            <a:ext cx="7924801" cy="1241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aseline="30000" dirty="0">
                <a:solidFill>
                  <a:srgbClr val="6D6E71"/>
                </a:solidFill>
                <a:latin typeface="HelveticaNeueLT Com 55 Roman" panose="020B0604020202020204"/>
              </a:rPr>
              <a:t>Update Exhibit ‘A’ Property Maps - 40 airports</a:t>
            </a:r>
          </a:p>
          <a:p>
            <a:pPr>
              <a:defRPr/>
            </a:pPr>
            <a:r>
              <a:rPr lang="en-US" sz="2800" baseline="30000" dirty="0">
                <a:solidFill>
                  <a:srgbClr val="6D6E71"/>
                </a:solidFill>
                <a:latin typeface="HelveticaNeueLT Com 55 Roman" panose="020B0604020202020204"/>
              </a:rPr>
              <a:t>Deed Research</a:t>
            </a:r>
          </a:p>
          <a:p>
            <a:pPr>
              <a:defRPr/>
            </a:pPr>
            <a:r>
              <a:rPr lang="en-US" sz="2800" baseline="30000" dirty="0">
                <a:solidFill>
                  <a:srgbClr val="6D6E71"/>
                </a:solidFill>
                <a:latin typeface="HelveticaNeueLT Com 55 Roman" panose="020B0604020202020204"/>
              </a:rPr>
              <a:t>Identify Federally Obligated Land</a:t>
            </a:r>
          </a:p>
          <a:p>
            <a:pPr>
              <a:defRPr/>
            </a:pPr>
            <a:r>
              <a:rPr lang="en-US" sz="2800" baseline="30000" dirty="0">
                <a:solidFill>
                  <a:srgbClr val="6D6E71"/>
                </a:solidFill>
                <a:latin typeface="HelveticaNeueLT Com 55 Roman" panose="020B0604020202020204"/>
              </a:rPr>
              <a:t>Confirm Sponsor Holds Title to Airport Property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649595-43A7-4A38-929E-B1CA7B1FB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327" y="1986268"/>
            <a:ext cx="5442816" cy="351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66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EADCC6-F812-4DB9-89BA-057A68156A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1" y="962210"/>
            <a:ext cx="8229598" cy="579194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HelveticaNeueLT Com 55 Roman" panose="020B0604020202020204" pitchFamily="34" charset="0"/>
              </a:rPr>
              <a:t>Airport LiDAR Obstruction Surveys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90D63F-8D78-4C9A-B1AB-E053A6E025F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3322" y="1572932"/>
            <a:ext cx="8229599" cy="483696"/>
          </a:xfrm>
        </p:spPr>
        <p:txBody>
          <a:bodyPr/>
          <a:lstStyle/>
          <a:p>
            <a:r>
              <a:rPr lang="en-US" dirty="0"/>
              <a:t>Purpose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F34E59B-3F35-401D-B73F-47081C6AE98B}"/>
              </a:ext>
            </a:extLst>
          </p:cNvPr>
          <p:cNvSpPr txBox="1">
            <a:spLocks/>
          </p:cNvSpPr>
          <p:nvPr/>
        </p:nvSpPr>
        <p:spPr>
          <a:xfrm>
            <a:off x="683323" y="2801891"/>
            <a:ext cx="8229599" cy="483696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 baseline="0">
                <a:solidFill>
                  <a:srgbClr val="1C6F47"/>
                </a:solidFill>
                <a:latin typeface="HelveticaNeueLT Com 55 Roman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Deliverables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6A90D5-7161-4C04-A8DC-4824072A7B49}"/>
              </a:ext>
            </a:extLst>
          </p:cNvPr>
          <p:cNvSpPr/>
          <p:nvPr/>
        </p:nvSpPr>
        <p:spPr>
          <a:xfrm>
            <a:off x="683323" y="3473645"/>
            <a:ext cx="7924801" cy="2390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13784B"/>
              </a:buClr>
              <a:buSzPct val="75000"/>
              <a:defRPr/>
            </a:pPr>
            <a:r>
              <a:rPr lang="en-US" sz="2800" baseline="30000" dirty="0">
                <a:solidFill>
                  <a:srgbClr val="6D6E71"/>
                </a:solidFill>
                <a:latin typeface="HelveticaNeueLT Com 55 Roman" panose="020B0604020202020204"/>
              </a:rPr>
              <a:t>Obstruction Reports by Surface &amp; Parcel</a:t>
            </a:r>
          </a:p>
          <a:p>
            <a:pPr>
              <a:buClr>
                <a:srgbClr val="13784B"/>
              </a:buClr>
              <a:buSzPct val="75000"/>
              <a:defRPr/>
            </a:pPr>
            <a:endParaRPr lang="en-US" sz="2800" baseline="30000" dirty="0">
              <a:solidFill>
                <a:srgbClr val="6D6E71"/>
              </a:solidFill>
              <a:latin typeface="HelveticaNeueLT Com 55 Roman" panose="020B0604020202020204"/>
            </a:endParaRPr>
          </a:p>
          <a:p>
            <a:pPr>
              <a:buClr>
                <a:srgbClr val="13784B"/>
              </a:buClr>
              <a:buSzPct val="75000"/>
              <a:defRPr/>
            </a:pPr>
            <a:r>
              <a:rPr lang="en-US" sz="2800" baseline="30000" dirty="0">
                <a:solidFill>
                  <a:srgbClr val="6D6E71"/>
                </a:solidFill>
                <a:latin typeface="HelveticaNeueLT Com 55 Roman" panose="020B0604020202020204"/>
              </a:rPr>
              <a:t>Google Earth Files</a:t>
            </a:r>
          </a:p>
          <a:p>
            <a:pPr>
              <a:buClr>
                <a:srgbClr val="13784B"/>
              </a:buClr>
              <a:buSzPct val="75000"/>
              <a:defRPr/>
            </a:pPr>
            <a:endParaRPr lang="en-US" sz="2800" baseline="30000" dirty="0">
              <a:solidFill>
                <a:srgbClr val="6D6E71"/>
              </a:solidFill>
              <a:latin typeface="HelveticaNeueLT Com 55 Roman" panose="020B0604020202020204"/>
            </a:endParaRPr>
          </a:p>
          <a:p>
            <a:pPr>
              <a:buClr>
                <a:srgbClr val="13784B"/>
              </a:buClr>
              <a:buSzPct val="75000"/>
              <a:defRPr/>
            </a:pPr>
            <a:r>
              <a:rPr lang="en-US" sz="2800" baseline="30000" dirty="0">
                <a:solidFill>
                  <a:srgbClr val="6D6E71"/>
                </a:solidFill>
                <a:latin typeface="HelveticaNeueLT Com 55 Roman" panose="020B0604020202020204"/>
              </a:rPr>
              <a:t>Shape Files</a:t>
            </a:r>
          </a:p>
          <a:p>
            <a:pPr>
              <a:buClr>
                <a:srgbClr val="13784B"/>
              </a:buClr>
              <a:buSzPct val="75000"/>
              <a:defRPr/>
            </a:pPr>
            <a:endParaRPr lang="en-US" sz="2800" baseline="30000" dirty="0">
              <a:solidFill>
                <a:srgbClr val="6D6E71"/>
              </a:solidFill>
              <a:latin typeface="HelveticaNeueLT Com 55 Roman" panose="020B0604020202020204"/>
            </a:endParaRPr>
          </a:p>
          <a:p>
            <a:pPr>
              <a:buClr>
                <a:srgbClr val="13784B"/>
              </a:buClr>
              <a:buSzPct val="75000"/>
              <a:defRPr/>
            </a:pPr>
            <a:r>
              <a:rPr lang="en-US" sz="2800" baseline="30000" dirty="0">
                <a:solidFill>
                  <a:srgbClr val="6D6E71"/>
                </a:solidFill>
                <a:latin typeface="HelveticaNeueLT Com 55 Roman" panose="020B0604020202020204"/>
              </a:rPr>
              <a:t>Obstruction Spreadsheets</a:t>
            </a:r>
          </a:p>
          <a:p>
            <a:pPr>
              <a:defRPr/>
            </a:pPr>
            <a:endParaRPr lang="en-US" sz="2800" baseline="30000" dirty="0">
              <a:solidFill>
                <a:srgbClr val="282829"/>
              </a:solidFill>
              <a:latin typeface="HelveticaNeueLT Com 55 Roman" panose="020B06040202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1BA9B7-BCB0-4820-9701-4AADA4FA8B15}"/>
              </a:ext>
            </a:extLst>
          </p:cNvPr>
          <p:cNvSpPr/>
          <p:nvPr/>
        </p:nvSpPr>
        <p:spPr>
          <a:xfrm>
            <a:off x="683322" y="2198099"/>
            <a:ext cx="7924801" cy="666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aseline="30000" dirty="0">
                <a:solidFill>
                  <a:srgbClr val="6D6E71"/>
                </a:solidFill>
                <a:latin typeface="HelveticaNeueLT Com 55 Roman" panose="020B0604020202020204"/>
              </a:rPr>
              <a:t>Identify Vegetation Obstructions to Runway Approaches - 36 Airports</a:t>
            </a:r>
          </a:p>
          <a:p>
            <a:pPr>
              <a:defRPr/>
            </a:pPr>
            <a:r>
              <a:rPr lang="en-US" sz="2800" baseline="30000" dirty="0">
                <a:solidFill>
                  <a:srgbClr val="6D6E71"/>
                </a:solidFill>
                <a:latin typeface="HelveticaNeueLT Com 55 Roman" panose="020B0604020202020204"/>
              </a:rPr>
              <a:t>Use Data to Create Obstacle Action Plans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B7A0A0-FAD7-42E4-A4E1-0F2887C47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203" y="2864948"/>
            <a:ext cx="6883840" cy="303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09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7E70BD-B1E0-4580-867E-AE4C432DE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9850" y="767763"/>
            <a:ext cx="6590325" cy="88507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HelveticaNeueLT Com 55 Roman" panose="020B0604020202020204" pitchFamily="34" charset="0"/>
              </a:rPr>
              <a:t>Small Community Air Service</a:t>
            </a:r>
            <a:br>
              <a:rPr lang="en-US" sz="3200" dirty="0">
                <a:latin typeface="HelveticaNeueLT Com 55 Roman" panose="020B0604020202020204" pitchFamily="34" charset="0"/>
              </a:rPr>
            </a:br>
            <a:r>
              <a:rPr lang="en-US" sz="3200" dirty="0">
                <a:latin typeface="HelveticaNeueLT Com 55 Roman" panose="020B0604020202020204" pitchFamily="34" charset="0"/>
              </a:rPr>
              <a:t>Development Program Grant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1F05AB-BBAA-4A73-9D91-792880D21A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9150" y="1859901"/>
            <a:ext cx="8486775" cy="469324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1" dirty="0">
                <a:solidFill>
                  <a:srgbClr val="13784B"/>
                </a:solidFill>
              </a:rPr>
              <a:t>Purpose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      Reduce Passenger Leakage &amp; Increase Enplanements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      through Fly Local/Fly Georgia Marketing Efforts for: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       - Albany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       - Brunswick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       - Savannah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       - Valdosta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 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      (Augusta &amp; Columbus had open SCASDP grants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      &amp; Macon is an EAS airport)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1" dirty="0">
                <a:solidFill>
                  <a:srgbClr val="13784B"/>
                </a:solidFill>
              </a:rPr>
              <a:t>Deliverables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      Marketing Toolkit and Advertising Campaign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A7944-38FB-477A-9979-BD840621C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21" y="1859901"/>
            <a:ext cx="4895807" cy="469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70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D2BFCF5-5AA0-4B87-87CB-D554178118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45" y="206520"/>
            <a:ext cx="11457710" cy="644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35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85BC791-C06F-4330-A6C2-BC48C797D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500" y="1394535"/>
            <a:ext cx="5534945" cy="434396"/>
          </a:xfrm>
        </p:spPr>
        <p:txBody>
          <a:bodyPr>
            <a:noAutofit/>
          </a:bodyPr>
          <a:lstStyle/>
          <a:p>
            <a:r>
              <a:rPr lang="en-US" sz="3200" dirty="0">
                <a:latin typeface="HelveticaNeueLT Com 55 Roman" panose="020B0604020202020204" pitchFamily="34" charset="0"/>
              </a:rPr>
              <a:t>Study Purpose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5213ED6-7421-442A-8E00-28A89A7E1E14}"/>
              </a:ext>
            </a:extLst>
          </p:cNvPr>
          <p:cNvSpPr txBox="1">
            <a:spLocks/>
          </p:cNvSpPr>
          <p:nvPr/>
        </p:nvSpPr>
        <p:spPr>
          <a:xfrm>
            <a:off x="1052833" y="1903095"/>
            <a:ext cx="9910028" cy="2347000"/>
          </a:xfrm>
          <a:prstGeom prst="rect">
            <a:avLst/>
          </a:prstGeom>
        </p:spPr>
        <p:txBody>
          <a:bodyPr numCol="2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kern="1200" baseline="0">
                <a:solidFill>
                  <a:srgbClr val="6D6E71"/>
                </a:solidFill>
                <a:latin typeface="HelveticaNeueLT Com 55 Roman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6D6E71"/>
                </a:solidFill>
                <a:latin typeface="HelveticaNeueLT Com 55 Roman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6D6E7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6D6E7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6D6E7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 an overview of the air  cargo industry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Identify current air cargo activity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Forecast future air cargo demand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Evaluate facilities at airports served by integrated express carriers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Determine if investment is needed to serve current or forecasted air cargo activity</a:t>
            </a:r>
          </a:p>
        </p:txBody>
      </p:sp>
      <p:pic>
        <p:nvPicPr>
          <p:cNvPr id="4" name="Picture 3" descr="A large airplane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56E92AE0-8C9C-4888-8828-BD499C9F17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27" b="21077"/>
          <a:stretch/>
        </p:blipFill>
        <p:spPr>
          <a:xfrm>
            <a:off x="1318897" y="4248741"/>
            <a:ext cx="6949440" cy="2508847"/>
          </a:xfrm>
          <a:prstGeom prst="rect">
            <a:avLst/>
          </a:prstGeom>
        </p:spPr>
      </p:pic>
      <p:pic>
        <p:nvPicPr>
          <p:cNvPr id="8" name="Picture 7" descr="A picture containing map&#10;&#10;Description automatically generated">
            <a:extLst>
              <a:ext uri="{FF2B5EF4-FFF2-40B4-BE49-F238E27FC236}">
                <a16:creationId xmlns:a16="http://schemas.microsoft.com/office/drawing/2014/main" id="{3F94B140-33AF-4B87-896D-B2C6C0FCFD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2"/>
          <a:stretch/>
        </p:blipFill>
        <p:spPr>
          <a:xfrm>
            <a:off x="8444948" y="4248741"/>
            <a:ext cx="2133600" cy="250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020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8EA53-9C4C-4A4F-8F7A-704B175932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8660" y="1449315"/>
            <a:ext cx="4524619" cy="1027271"/>
          </a:xfrm>
        </p:spPr>
        <p:txBody>
          <a:bodyPr>
            <a:noAutofit/>
          </a:bodyPr>
          <a:lstStyle/>
          <a:p>
            <a:r>
              <a:rPr lang="en-US" sz="3200" dirty="0">
                <a:latin typeface="HelveticaNeueLT Com 55 Roman" panose="020B0604020202020204" pitchFamily="34" charset="0"/>
              </a:rPr>
              <a:t>Types of Air Cargo Carriers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EB500-E760-4ECA-8725-39E1AAAEE7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5393" y="2710621"/>
            <a:ext cx="5147425" cy="2111499"/>
          </a:xfrm>
        </p:spPr>
        <p:txBody>
          <a:bodyPr/>
          <a:lstStyle/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Commercial Airline/Belly-Hold 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Specialty Carrier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 Hoc Carriers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Cargo Carriers 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Integrated Express (Jet/Feeder) Carriers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836399-B9D4-4340-9033-E75463491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9667" y="590677"/>
            <a:ext cx="5475005" cy="626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93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C23A3-C2D8-43E4-8E73-0C3ABAA65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7792" y="900026"/>
            <a:ext cx="9948621" cy="579195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HelveticaNeueLT Com 55 Roman" panose="020B0604020202020204" pitchFamily="34" charset="0"/>
              </a:rPr>
              <a:t>Scheduled Integrated Express Carrier Flights*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6EEA07BA-7A74-406F-9402-BC671CFA52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05974"/>
            <a:ext cx="6096000" cy="4952026"/>
          </a:xfr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62B3275E-A05B-4173-BE63-26FD8FDE60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974"/>
            <a:ext cx="6096000" cy="49520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87A334-F834-46EE-97C5-23F240CD0B9C}"/>
              </a:ext>
            </a:extLst>
          </p:cNvPr>
          <p:cNvSpPr txBox="1"/>
          <p:nvPr/>
        </p:nvSpPr>
        <p:spPr>
          <a:xfrm>
            <a:off x="3830813" y="251453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098A4B-540F-4D8C-80C5-F028E5DD23E8}"/>
              </a:ext>
            </a:extLst>
          </p:cNvPr>
          <p:cNvSpPr txBox="1"/>
          <p:nvPr/>
        </p:nvSpPr>
        <p:spPr>
          <a:xfrm>
            <a:off x="6095998" y="1592765"/>
            <a:ext cx="6096001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400" spc="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JET AIRCRAFT FLIGHTS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D270B0-4F52-4395-BA4E-CAF9369AE92F}"/>
              </a:ext>
            </a:extLst>
          </p:cNvPr>
          <p:cNvSpPr txBox="1"/>
          <p:nvPr/>
        </p:nvSpPr>
        <p:spPr>
          <a:xfrm>
            <a:off x="0" y="1592765"/>
            <a:ext cx="6095999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400" spc="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FEEDER AIRCRAFT FLIGHTS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A1B063C-7662-4F9E-B43F-B69A98B2A947}"/>
              </a:ext>
            </a:extLst>
          </p:cNvPr>
          <p:cNvSpPr txBox="1">
            <a:spLocks/>
          </p:cNvSpPr>
          <p:nvPr/>
        </p:nvSpPr>
        <p:spPr>
          <a:xfrm>
            <a:off x="4689075" y="6278805"/>
            <a:ext cx="2855475" cy="579195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085694"/>
                </a:solidFill>
                <a:latin typeface="ITC Avant Garde Std Md" panose="020B0602020202020204" pitchFamily="34" charset="0"/>
                <a:ea typeface="+mj-ea"/>
                <a:cs typeface="+mj-cs"/>
              </a:defRPr>
            </a:lvl1pPr>
          </a:lstStyle>
          <a:p>
            <a:r>
              <a:rPr lang="en-US" sz="1200" dirty="0"/>
              <a:t>*Does not include all ATL Flights</a:t>
            </a:r>
          </a:p>
        </p:txBody>
      </p:sp>
    </p:spTree>
    <p:extLst>
      <p:ext uri="{BB962C8B-B14F-4D97-AF65-F5344CB8AC3E}">
        <p14:creationId xmlns:p14="http://schemas.microsoft.com/office/powerpoint/2010/main" val="3003732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820F139-D91A-4716-A650-6E12B1695C31}"/>
              </a:ext>
            </a:extLst>
          </p:cNvPr>
          <p:cNvSpPr/>
          <p:nvPr/>
        </p:nvSpPr>
        <p:spPr>
          <a:xfrm>
            <a:off x="551679" y="1659414"/>
            <a:ext cx="493472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sz="1900" dirty="0">
                <a:solidFill>
                  <a:srgbClr val="1C6F47"/>
                </a:solidFill>
                <a:latin typeface="HelveticaNeueLT Com 55 Roman" panose="020B0604020202020204" pitchFamily="34" charset="0"/>
              </a:rPr>
              <a:t>Funding Programs</a:t>
            </a:r>
          </a:p>
          <a:p>
            <a:pPr lvl="1">
              <a:buSzPct val="120000"/>
              <a:defRPr/>
            </a:pPr>
            <a:endParaRPr lang="en-US" sz="1900" dirty="0">
              <a:solidFill>
                <a:srgbClr val="1C6F47"/>
              </a:solidFill>
              <a:latin typeface="HelveticaNeueLT Com 55 Roman" panose="020B0604020202020204" pitchFamily="34" charset="0"/>
            </a:endParaRPr>
          </a:p>
          <a:p>
            <a:pPr marL="742950" lvl="1" indent="-285750"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sz="1900" dirty="0">
                <a:solidFill>
                  <a:srgbClr val="1C6F47"/>
                </a:solidFill>
                <a:latin typeface="HelveticaNeueLT Com 55 Roman" panose="020B0604020202020204" pitchFamily="34" charset="0"/>
              </a:rPr>
              <a:t>Airport Aid Program (FY22 &amp; FY23)</a:t>
            </a:r>
          </a:p>
          <a:p>
            <a:pPr marL="742950" lvl="1" indent="-285750">
              <a:buSzPct val="120000"/>
              <a:buFont typeface="Wingdings" panose="05000000000000000000" pitchFamily="2" charset="2"/>
              <a:buChar char="Ø"/>
              <a:defRPr/>
            </a:pPr>
            <a:endParaRPr lang="en-US" sz="1900" dirty="0">
              <a:solidFill>
                <a:srgbClr val="1C6F47"/>
              </a:solidFill>
              <a:latin typeface="HelveticaNeueLT Com 55 Roman" panose="020B0604020202020204" pitchFamily="34" charset="0"/>
            </a:endParaRPr>
          </a:p>
          <a:p>
            <a:pPr marL="742950" lvl="1" indent="-285750"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sz="1900" dirty="0">
                <a:solidFill>
                  <a:srgbClr val="1C6F47"/>
                </a:solidFill>
                <a:latin typeface="HelveticaNeueLT Com 55 Roman" panose="020B0604020202020204" pitchFamily="34" charset="0"/>
              </a:rPr>
              <a:t>Review of Historic Airport Funding</a:t>
            </a:r>
          </a:p>
          <a:p>
            <a:pPr marL="742950" lvl="1" indent="-285750">
              <a:buSzPct val="120000"/>
              <a:buFont typeface="Wingdings" panose="05000000000000000000" pitchFamily="2" charset="2"/>
              <a:buChar char="Ø"/>
              <a:defRPr/>
            </a:pPr>
            <a:endParaRPr lang="en-US" sz="1900" dirty="0">
              <a:solidFill>
                <a:srgbClr val="1C6F47"/>
              </a:solidFill>
              <a:latin typeface="HelveticaNeueLT Com 55 Roman" panose="020B0604020202020204" pitchFamily="34" charset="0"/>
            </a:endParaRPr>
          </a:p>
          <a:p>
            <a:pPr marL="742950" lvl="1" indent="-285750"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sz="1900" dirty="0">
                <a:solidFill>
                  <a:srgbClr val="1C6F47"/>
                </a:solidFill>
                <a:latin typeface="HelveticaNeueLT Com 55 Roman" panose="020B0604020202020204" pitchFamily="34" charset="0"/>
              </a:rPr>
              <a:t>Planning Studies</a:t>
            </a:r>
          </a:p>
          <a:p>
            <a:pPr marL="742950" lvl="1" indent="-285750">
              <a:buSzPct val="120000"/>
              <a:buFont typeface="Wingdings" panose="05000000000000000000" pitchFamily="2" charset="2"/>
              <a:buChar char="Ø"/>
              <a:defRPr/>
            </a:pPr>
            <a:endParaRPr lang="en-US" sz="1900" dirty="0">
              <a:solidFill>
                <a:srgbClr val="1C6F47"/>
              </a:solidFill>
              <a:latin typeface="HelveticaNeueLT Com 55 Roman" panose="020B0604020202020204" pitchFamily="34" charset="0"/>
            </a:endParaRPr>
          </a:p>
          <a:p>
            <a:pPr marL="742950" lvl="1" indent="-285750"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sz="1900" dirty="0">
                <a:solidFill>
                  <a:srgbClr val="1C6F47"/>
                </a:solidFill>
                <a:latin typeface="HelveticaNeueLT Com 55 Roman" panose="020B0604020202020204" pitchFamily="34" charset="0"/>
              </a:rPr>
              <a:t>Small Community Air Service Grant</a:t>
            </a:r>
          </a:p>
          <a:p>
            <a:pPr marL="742950" lvl="1" indent="-285750">
              <a:buSzPct val="120000"/>
              <a:buFont typeface="Wingdings" panose="05000000000000000000" pitchFamily="2" charset="2"/>
              <a:buChar char="Ø"/>
              <a:defRPr/>
            </a:pPr>
            <a:endParaRPr lang="en-US" sz="1900" dirty="0">
              <a:solidFill>
                <a:srgbClr val="1C6F47"/>
              </a:solidFill>
              <a:latin typeface="HelveticaNeueLT Com 55 Roman" panose="020B0604020202020204" pitchFamily="34" charset="0"/>
            </a:endParaRPr>
          </a:p>
          <a:p>
            <a:pPr marL="742950" lvl="1" indent="-285750"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sz="1900" dirty="0">
                <a:solidFill>
                  <a:srgbClr val="1C6F47"/>
                </a:solidFill>
                <a:latin typeface="HelveticaNeueLT Com 55 Roman" panose="020B0604020202020204" pitchFamily="34" charset="0"/>
              </a:rPr>
              <a:t>Air Cargo Study</a:t>
            </a:r>
          </a:p>
          <a:p>
            <a:pPr marL="742950" lvl="1" indent="-285750">
              <a:buSzPct val="120000"/>
              <a:buFont typeface="Wingdings" panose="05000000000000000000" pitchFamily="2" charset="2"/>
              <a:buChar char="Ø"/>
              <a:defRPr/>
            </a:pPr>
            <a:endParaRPr lang="en-US" sz="1900" dirty="0">
              <a:solidFill>
                <a:srgbClr val="1C6F47"/>
              </a:solidFill>
              <a:latin typeface="HelveticaNeueLT Com 55 Roman" panose="020B0604020202020204" pitchFamily="34" charset="0"/>
            </a:endParaRPr>
          </a:p>
          <a:p>
            <a:pPr marL="742950" lvl="1" indent="-285750"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1C6F47"/>
                </a:solidFill>
                <a:latin typeface="HelveticaNeueLT Com 55 Roman" panose="020B0604020202020204" pitchFamily="34" charset="0"/>
              </a:rPr>
              <a:t>Aviation Program News</a:t>
            </a:r>
          </a:p>
          <a:p>
            <a:pPr marL="742950" lvl="1" indent="-285750">
              <a:buSzPct val="120000"/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1C6F47"/>
              </a:solidFill>
              <a:latin typeface="HelveticaNeueLT Com 55 Roman" panose="020B0604020202020204" pitchFamily="34" charset="0"/>
            </a:endParaRPr>
          </a:p>
          <a:p>
            <a:pPr marL="742950" lvl="1" indent="-285750"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1C6F47"/>
                </a:solidFill>
                <a:latin typeface="HelveticaNeueLT Com 55 Roman" panose="020B0604020202020204" pitchFamily="34" charset="0"/>
              </a:rPr>
              <a:t>A Song of AIP and Sponsors</a:t>
            </a:r>
          </a:p>
          <a:p>
            <a:pPr marL="1200150" lvl="2" indent="-285750">
              <a:buSzPct val="120000"/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1C6F47"/>
              </a:solidFill>
              <a:latin typeface="HelveticaNeueLT Com 55 Roman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F59DFC-BE3D-4778-B6D9-A2B687E9CF4F}"/>
              </a:ext>
            </a:extLst>
          </p:cNvPr>
          <p:cNvSpPr txBox="1"/>
          <p:nvPr/>
        </p:nvSpPr>
        <p:spPr>
          <a:xfrm>
            <a:off x="943541" y="877611"/>
            <a:ext cx="47571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1F497D"/>
                </a:solidFill>
                <a:latin typeface="HelveticaNeueLT Com 55 Roman" panose="020B0604020202020204" pitchFamily="34" charset="0"/>
              </a:rPr>
              <a:t> </a:t>
            </a:r>
            <a:r>
              <a:rPr lang="en-US" sz="3200" b="1" dirty="0">
                <a:solidFill>
                  <a:srgbClr val="085694"/>
                </a:solidFill>
                <a:latin typeface="HelveticaNeueLT Com 55 Roman" panose="020B0604020202020204" pitchFamily="34" charset="0"/>
                <a:ea typeface="+mj-ea"/>
                <a:cs typeface="Arial" panose="020B0604020202020204" pitchFamily="34" charset="0"/>
              </a:rPr>
              <a:t>Agenda</a:t>
            </a:r>
            <a:endParaRPr lang="en-US" sz="3200" b="1" dirty="0">
              <a:solidFill>
                <a:srgbClr val="1F497D"/>
              </a:solidFill>
              <a:latin typeface="HelveticaNeueLT Com 55 Roman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729240-0711-41E4-BC9B-36C053FFC605}"/>
              </a:ext>
            </a:extLst>
          </p:cNvPr>
          <p:cNvSpPr txBox="1"/>
          <p:nvPr/>
        </p:nvSpPr>
        <p:spPr>
          <a:xfrm>
            <a:off x="10260079" y="6444536"/>
            <a:ext cx="233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8" name="Picture 7" descr="A picture containing grass, sky, outdoor, nature&#10;&#10;Description automatically generated">
            <a:extLst>
              <a:ext uri="{FF2B5EF4-FFF2-40B4-BE49-F238E27FC236}">
                <a16:creationId xmlns:a16="http://schemas.microsoft.com/office/drawing/2014/main" id="{C0A66ABC-D1EB-6786-F6C4-44E97BB8A8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448" y="1187555"/>
            <a:ext cx="5455920" cy="46251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4FA040-7966-49FF-8A5E-8F2DFEE5AB25}"/>
              </a:ext>
            </a:extLst>
          </p:cNvPr>
          <p:cNvSpPr txBox="1"/>
          <p:nvPr/>
        </p:nvSpPr>
        <p:spPr>
          <a:xfrm>
            <a:off x="8538629" y="5362668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Perry-Houston County Airport</a:t>
            </a:r>
          </a:p>
        </p:txBody>
      </p:sp>
    </p:spTree>
    <p:extLst>
      <p:ext uri="{BB962C8B-B14F-4D97-AF65-F5344CB8AC3E}">
        <p14:creationId xmlns:p14="http://schemas.microsoft.com/office/powerpoint/2010/main" val="42860400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560C2-CBF8-4894-B90F-4014D46648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281" y="1657350"/>
            <a:ext cx="4771778" cy="1561385"/>
          </a:xfrm>
        </p:spPr>
        <p:txBody>
          <a:bodyPr>
            <a:noAutofit/>
          </a:bodyPr>
          <a:lstStyle/>
          <a:p>
            <a:r>
              <a:rPr lang="en-US" sz="3200" dirty="0">
                <a:latin typeface="HelveticaNeueLT Com 55 Roman" panose="020B0604020202020204" pitchFamily="34" charset="0"/>
              </a:rPr>
              <a:t>58 Airports Serve </a:t>
            </a:r>
            <a:br>
              <a:rPr lang="en-US" sz="3200" dirty="0">
                <a:latin typeface="HelveticaNeueLT Com 55 Roman" panose="020B0604020202020204" pitchFamily="34" charset="0"/>
              </a:rPr>
            </a:br>
            <a:r>
              <a:rPr lang="en-US" sz="3200" dirty="0">
                <a:latin typeface="HelveticaNeueLT Com 55 Roman" panose="020B0604020202020204" pitchFamily="34" charset="0"/>
              </a:rPr>
              <a:t>Ad Hoc/On Demand </a:t>
            </a:r>
            <a:br>
              <a:rPr lang="en-US" sz="3200" dirty="0">
                <a:latin typeface="HelveticaNeueLT Com 55 Roman" panose="020B0604020202020204" pitchFamily="34" charset="0"/>
              </a:rPr>
            </a:br>
            <a:r>
              <a:rPr lang="en-US" sz="3200" dirty="0">
                <a:latin typeface="HelveticaNeueLT Com 55 Roman" panose="020B0604020202020204" pitchFamily="34" charset="0"/>
              </a:rPr>
              <a:t>Air Cargo Flights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3A977-82EF-4E85-8B5A-6A1618864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059" y="486413"/>
            <a:ext cx="5655365" cy="637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65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E2410-E2DC-4875-8250-9788529ED6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0012" y="955587"/>
            <a:ext cx="10431976" cy="981551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12784B"/>
                </a:solidFill>
                <a:latin typeface="HelveticaNeueLT Com 55 Roman" panose="020B0604020202020204" pitchFamily="34" charset="0"/>
              </a:rPr>
              <a:t>$30 BILLION </a:t>
            </a:r>
            <a:r>
              <a:rPr lang="en-US" sz="3200" dirty="0">
                <a:latin typeface="HelveticaNeueLT Com 55 Roman" panose="020B0604020202020204" pitchFamily="34" charset="0"/>
              </a:rPr>
              <a:t>in Commodities Are Transported Annually by Air To and From Georgia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470DF10-617E-414B-B7A3-D739379CFF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7" t="60173" r="1250" b="3894"/>
          <a:stretch/>
        </p:blipFill>
        <p:spPr>
          <a:xfrm>
            <a:off x="1166989" y="1937138"/>
            <a:ext cx="9858022" cy="481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04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E2F89-93B6-4293-A777-74C157E7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4753" y="625957"/>
            <a:ext cx="6385234" cy="103835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HelveticaNeueLT Com 55 Roman" panose="020B0604020202020204" pitchFamily="34" charset="0"/>
              </a:rPr>
              <a:t>Georgia Has Almost </a:t>
            </a:r>
            <a:r>
              <a:rPr lang="en-US" sz="3200" dirty="0">
                <a:solidFill>
                  <a:srgbClr val="12784B"/>
                </a:solidFill>
                <a:latin typeface="HelveticaNeueLT Com 55 Roman" panose="020B0604020202020204" pitchFamily="34" charset="0"/>
              </a:rPr>
              <a:t>900</a:t>
            </a:r>
            <a:r>
              <a:rPr lang="en-US" sz="3200" dirty="0">
                <a:latin typeface="HelveticaNeueLT Com 55 Roman" panose="020B0604020202020204" pitchFamily="34" charset="0"/>
              </a:rPr>
              <a:t> Air Cargo Demand Generators </a:t>
            </a:r>
          </a:p>
        </p:txBody>
      </p:sp>
      <p:pic>
        <p:nvPicPr>
          <p:cNvPr id="6" name="Content Placeholder 5" descr="A picture containing map&#10;&#10;Description automatically generated">
            <a:extLst>
              <a:ext uri="{FF2B5EF4-FFF2-40B4-BE49-F238E27FC236}">
                <a16:creationId xmlns:a16="http://schemas.microsoft.com/office/drawing/2014/main" id="{6FB7FB76-A5C3-40E3-87F3-2D60D3B262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4" t="10545" r="51240" b="64158"/>
          <a:stretch/>
        </p:blipFill>
        <p:spPr>
          <a:xfrm>
            <a:off x="483287" y="2414603"/>
            <a:ext cx="5756647" cy="304687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Content Placeholder 5" descr="A picture containing map&#10;&#10;Description automatically generated">
            <a:extLst>
              <a:ext uri="{FF2B5EF4-FFF2-40B4-BE49-F238E27FC236}">
                <a16:creationId xmlns:a16="http://schemas.microsoft.com/office/drawing/2014/main" id="{63870D0D-7B09-4D43-91A3-F89000914A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" t="38748" r="65240" b="3555"/>
          <a:stretch/>
        </p:blipFill>
        <p:spPr>
          <a:xfrm>
            <a:off x="6534631" y="1590834"/>
            <a:ext cx="4762846" cy="526716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29C78DC-F018-45D6-BB35-CE8E086F375C}"/>
              </a:ext>
            </a:extLst>
          </p:cNvPr>
          <p:cNvSpPr/>
          <p:nvPr/>
        </p:nvSpPr>
        <p:spPr>
          <a:xfrm>
            <a:off x="10945798" y="3048468"/>
            <a:ext cx="464820" cy="3046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67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FC930-580E-4915-9CD5-1CCBB91852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275" y="1764250"/>
            <a:ext cx="4808886" cy="3488531"/>
          </a:xfrm>
        </p:spPr>
        <p:txBody>
          <a:bodyPr anchor="ctr">
            <a:normAutofit/>
          </a:bodyPr>
          <a:lstStyle/>
          <a:p>
            <a:r>
              <a:rPr lang="en-US" sz="3200" dirty="0">
                <a:latin typeface="HelveticaNeueLT Com 55 Roman" panose="020B0604020202020204" pitchFamily="34" charset="0"/>
              </a:rPr>
              <a:t>Study Identified Gap Areas for Accessibility to Integrated Express Carrier Service </a:t>
            </a: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47890C79-EA84-4C7D-8E83-C22EEF7930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1" y="528530"/>
            <a:ext cx="4808886" cy="6223264"/>
          </a:xfrm>
        </p:spPr>
      </p:pic>
    </p:spTree>
    <p:extLst>
      <p:ext uri="{BB962C8B-B14F-4D97-AF65-F5344CB8AC3E}">
        <p14:creationId xmlns:p14="http://schemas.microsoft.com/office/powerpoint/2010/main" val="641207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A81DA-780D-44DF-B436-344E0ABB8F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4278" y="1166405"/>
            <a:ext cx="5455689" cy="875985"/>
          </a:xfrm>
        </p:spPr>
        <p:txBody>
          <a:bodyPr>
            <a:noAutofit/>
          </a:bodyPr>
          <a:lstStyle/>
          <a:p>
            <a:r>
              <a:rPr lang="en-US" sz="3200" dirty="0">
                <a:latin typeface="HelveticaNeueLT Com 55 Roman" panose="020B0604020202020204" pitchFamily="34" charset="0"/>
              </a:rPr>
              <a:t>Growth in Air Cargo Demand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5FC66-BC97-49CA-9B76-D08B54CAE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4826" y="2042390"/>
            <a:ext cx="5650185" cy="2111499"/>
          </a:xfrm>
        </p:spPr>
        <p:txBody>
          <a:bodyPr/>
          <a:lstStyle/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2011 – 2020 air cargo grew at average annual rate of 2.6%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E-commerce accelerating air cargo demand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Pre-COVID, e-commerce was 18% of air cargo revenue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2022, e-commerce accounts for 22% of air cargo revenue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Boeing Aerospace predicts 4% average annual rate for air cargo 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Business as usual indicates cargo tonnage at Georgia airports will at least double over the next 20 years</a:t>
            </a:r>
          </a:p>
        </p:txBody>
      </p:sp>
      <p:pic>
        <p:nvPicPr>
          <p:cNvPr id="7" name="Picture 6" descr="A close-up of a cross&#10;&#10;Description automatically generated with medium confidence">
            <a:extLst>
              <a:ext uri="{FF2B5EF4-FFF2-40B4-BE49-F238E27FC236}">
                <a16:creationId xmlns:a16="http://schemas.microsoft.com/office/drawing/2014/main" id="{95EA8E1B-819D-4DA0-A638-BDCA9749AB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6" t="-98" r="25465" b="98"/>
          <a:stretch/>
        </p:blipFill>
        <p:spPr>
          <a:xfrm>
            <a:off x="6591300" y="586740"/>
            <a:ext cx="3825240" cy="608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913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6B92E5-5315-44B7-B7B8-0044B7EB5B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0738" y="1242750"/>
            <a:ext cx="4667370" cy="1063006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HelveticaNeueLT Com 55 Roman" panose="020B0604020202020204" pitchFamily="34" charset="0"/>
              </a:rPr>
              <a:t>Air Cargo Industry Trends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AE554C-0024-4A61-917A-16C0653B38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4158" y="2514959"/>
            <a:ext cx="4940530" cy="3100291"/>
          </a:xfrm>
        </p:spPr>
        <p:txBody>
          <a:bodyPr/>
          <a:lstStyle/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Integrated express carriers expanding their fleet of feeder aircraft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Electric aircraft on the horizon for cargo carriers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Drones will play an expanded role in air cargo transport</a:t>
            </a:r>
          </a:p>
        </p:txBody>
      </p:sp>
      <p:pic>
        <p:nvPicPr>
          <p:cNvPr id="9" name="Picture 8" descr="A picture containing plane, airplane, outdoor, aircraft&#10;&#10;Description automatically generated">
            <a:extLst>
              <a:ext uri="{FF2B5EF4-FFF2-40B4-BE49-F238E27FC236}">
                <a16:creationId xmlns:a16="http://schemas.microsoft.com/office/drawing/2014/main" id="{760E9735-C7BF-4CFA-A05D-39675AD6F0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1"/>
          <a:stretch/>
        </p:blipFill>
        <p:spPr>
          <a:xfrm>
            <a:off x="6657476" y="4709119"/>
            <a:ext cx="3789544" cy="1968776"/>
          </a:xfrm>
          <a:prstGeom prst="rect">
            <a:avLst/>
          </a:prstGeom>
        </p:spPr>
      </p:pic>
      <p:pic>
        <p:nvPicPr>
          <p:cNvPr id="11" name="Picture 10" descr="A white airplane in the sky&#10;&#10;Description automatically generated with low confidence">
            <a:extLst>
              <a:ext uri="{FF2B5EF4-FFF2-40B4-BE49-F238E27FC236}">
                <a16:creationId xmlns:a16="http://schemas.microsoft.com/office/drawing/2014/main" id="{375A59D1-1BBF-4E87-A32A-16B3E489E7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0"/>
          <a:stretch/>
        </p:blipFill>
        <p:spPr>
          <a:xfrm>
            <a:off x="6665234" y="2661786"/>
            <a:ext cx="3781789" cy="1968776"/>
          </a:xfrm>
          <a:prstGeom prst="rect">
            <a:avLst/>
          </a:prstGeom>
        </p:spPr>
      </p:pic>
      <p:pic>
        <p:nvPicPr>
          <p:cNvPr id="13" name="Picture 12" descr="A group of birds flying&#10;&#10;Description automatically generated with low confidence">
            <a:extLst>
              <a:ext uri="{FF2B5EF4-FFF2-40B4-BE49-F238E27FC236}">
                <a16:creationId xmlns:a16="http://schemas.microsoft.com/office/drawing/2014/main" id="{E303674A-CB34-40AF-8489-46779E454C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870" y="606017"/>
            <a:ext cx="3786150" cy="197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19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48763-2FAD-4510-9B31-066845921B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8175" y="855139"/>
            <a:ext cx="9457143" cy="905351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HelveticaNeueLT Com 55 Roman" panose="020B0604020202020204" pitchFamily="34" charset="0"/>
              </a:rPr>
              <a:t>Improvements/Investments at Georgia Airports Serving Integrated Express Carriers </a:t>
            </a:r>
          </a:p>
        </p:txBody>
      </p:sp>
      <p:pic>
        <p:nvPicPr>
          <p:cNvPr id="8" name="Picture 7" descr="A picture containing sky, outdoor, plane, aircraft&#10;&#10;Description automatically generated">
            <a:extLst>
              <a:ext uri="{FF2B5EF4-FFF2-40B4-BE49-F238E27FC236}">
                <a16:creationId xmlns:a16="http://schemas.microsoft.com/office/drawing/2014/main" id="{885E49A0-196A-4FF9-AE93-7EB8660FA5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6" r="14335"/>
          <a:stretch/>
        </p:blipFill>
        <p:spPr>
          <a:xfrm>
            <a:off x="8067574" y="2042981"/>
            <a:ext cx="3399953" cy="4624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AFC98A-09E3-4931-AC85-AABF66104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" y="1960515"/>
            <a:ext cx="7315867" cy="474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29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1C9B01-A7DC-4A7C-8D19-76BD29BD2CD6}"/>
              </a:ext>
            </a:extLst>
          </p:cNvPr>
          <p:cNvSpPr/>
          <p:nvPr/>
        </p:nvSpPr>
        <p:spPr>
          <a:xfrm>
            <a:off x="1760220" y="952502"/>
            <a:ext cx="3246120" cy="4021455"/>
          </a:xfrm>
          <a:prstGeom prst="rect">
            <a:avLst/>
          </a:prstGeom>
          <a:solidFill>
            <a:srgbClr val="085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57FF68-433D-4B91-A229-995D84C17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7105" y="1664795"/>
            <a:ext cx="3172735" cy="241906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Air Cargo at Hartsfield-Jackson Atlanta International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032AB-9C8A-4B1B-A167-E4BBA124B6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0217" y="5079359"/>
            <a:ext cx="8671563" cy="1530571"/>
          </a:xfrm>
        </p:spPr>
        <p:txBody>
          <a:bodyPr numCol="2"/>
          <a:lstStyle/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ATL currently has 150 acres devoted to  air cargo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 additional acres of planned development  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en-US" sz="18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busiest air cargo airport in U.S.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Capitalizing on technology to improve air cargo efficiency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Projects needed to address ground access constraints</a:t>
            </a:r>
          </a:p>
        </p:txBody>
      </p:sp>
      <p:pic>
        <p:nvPicPr>
          <p:cNvPr id="6" name="Picture 5" descr="Map&#10;&#10;Description automatically generated with medium confidence">
            <a:extLst>
              <a:ext uri="{FF2B5EF4-FFF2-40B4-BE49-F238E27FC236}">
                <a16:creationId xmlns:a16="http://schemas.microsoft.com/office/drawing/2014/main" id="{E343D60B-A7CC-4297-89AB-AC6778EA0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840" y="952502"/>
            <a:ext cx="5361940" cy="402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01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63CA7-2EE1-4716-9236-C7106F3181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837" y="639156"/>
            <a:ext cx="4781204" cy="136185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HelveticaNeueLT Com 55 Roman" panose="020B0604020202020204" pitchFamily="34" charset="0"/>
              </a:rPr>
              <a:t>Observations, Findings, and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0A4E6-0558-4C34-903D-4A1A4F4109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1835" y="2001014"/>
            <a:ext cx="5270963" cy="4103024"/>
          </a:xfrm>
        </p:spPr>
        <p:txBody>
          <a:bodyPr/>
          <a:lstStyle/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Airports with scheduled air cargo activity need an estimated $103.7 million in improvements (excluding ATL)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Implementing projects would support $202 million in economic impact and support 1,400 jobs 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Growth in demand and ground constraints in urban areas may support the need for additional air cargo service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Carriers will determine which airports best meet their expansion needs</a:t>
            </a:r>
          </a:p>
        </p:txBody>
      </p:sp>
      <p:pic>
        <p:nvPicPr>
          <p:cNvPr id="6" name="Picture 5" descr="Map&#10;&#10;Description automatically generated with medium confidence">
            <a:extLst>
              <a:ext uri="{FF2B5EF4-FFF2-40B4-BE49-F238E27FC236}">
                <a16:creationId xmlns:a16="http://schemas.microsoft.com/office/drawing/2014/main" id="{B1828B2B-999B-4D7F-AC2A-9FA0B74739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798" y="571500"/>
            <a:ext cx="4781204" cy="618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917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A6CE8-AB08-4FB9-9682-743215B116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1625" y="850369"/>
            <a:ext cx="4551261" cy="57919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HelveticaNeueLT Com 55 Roman" panose="020B0604020202020204" pitchFamily="34" charset="0"/>
              </a:rPr>
              <a:t>Follow-On Activities</a:t>
            </a: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1A514BC6-8FC2-41A9-B6E3-67D2BD009B0B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677785" y="1553216"/>
          <a:ext cx="8836430" cy="5072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6684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FA556-5CB2-4370-90DF-EDD69255B25B}"/>
              </a:ext>
            </a:extLst>
          </p:cNvPr>
          <p:cNvSpPr txBox="1"/>
          <p:nvPr/>
        </p:nvSpPr>
        <p:spPr>
          <a:xfrm>
            <a:off x="1895475" y="1938568"/>
            <a:ext cx="865822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3784B"/>
                </a:solidFill>
              </a:rPr>
              <a:t>Impact on Georgia General Aviation Airports:</a:t>
            </a:r>
          </a:p>
          <a:p>
            <a:endParaRPr lang="en-US" sz="2800" b="1" dirty="0">
              <a:solidFill>
                <a:srgbClr val="13784B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$3.5 million in CARES Act, reimbursed 100% of CARES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$1.5 million in CRRSA Act, reimbursed 100% of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CRRSAA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$3.5 million in ARP Act, reimbursed 98% of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ARPA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CARES &amp;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ARPA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 provided Non-primary Entitlement (NPE), State Apportionment, and Discretionary Funding for classified NPIAS Airports at 100% Federal Share for FY20 and FY21</a:t>
            </a:r>
          </a:p>
          <a:p>
            <a:endParaRPr lang="en-US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B75F819-FF17-1BEF-6D99-012E242FC0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latin typeface="HelveticaNeueLT Com 55 Roman" panose="020B0604020202020204" pitchFamily="34" charset="0"/>
              </a:rPr>
              <a:t>Pandemic Relief Funding</a:t>
            </a:r>
          </a:p>
        </p:txBody>
      </p:sp>
    </p:spTree>
    <p:extLst>
      <p:ext uri="{BB962C8B-B14F-4D97-AF65-F5344CB8AC3E}">
        <p14:creationId xmlns:p14="http://schemas.microsoft.com/office/powerpoint/2010/main" val="3584612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7E70BD-B1E0-4580-867E-AE4C432DE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4547" y="750306"/>
            <a:ext cx="8475303" cy="624136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HelveticaNeueLT Com 55 Roman" panose="020B0604020202020204" pitchFamily="34" charset="0"/>
              </a:rPr>
              <a:t>Future Planning Studies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1F05AB-BBAA-4A73-9D91-792880D21A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023" y="1645893"/>
            <a:ext cx="5114927" cy="4693243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200" b="1" dirty="0">
                <a:solidFill>
                  <a:srgbClr val="13784B"/>
                </a:solidFill>
              </a:rPr>
              <a:t>Advanced Air Mobility (AAM)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Determine Georgia’s role in AAM and potentially licensing vertiports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b="1" dirty="0">
              <a:solidFill>
                <a:srgbClr val="13784B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>
                <a:solidFill>
                  <a:srgbClr val="13784B"/>
                </a:solidFill>
              </a:rPr>
              <a:t>Hangar Needs Analysis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Determine statewide demand for aircraft hangars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>
                <a:solidFill>
                  <a:srgbClr val="13784B"/>
                </a:solidFill>
              </a:rPr>
              <a:t>Rates and Charges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Survey public use airports on rates, charges, and related activities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>
                <a:solidFill>
                  <a:srgbClr val="13784B"/>
                </a:solidFill>
              </a:rPr>
              <a:t>Air Carrier Investment Study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Review available funding compared to airport needs and economic impacts</a:t>
            </a:r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6B77FB-8C95-ED36-EA15-FA067B7B7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950" y="1995239"/>
            <a:ext cx="6296734" cy="354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112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/>
          <p:cNvSpPr>
            <a:spLocks noGrp="1"/>
          </p:cNvSpPr>
          <p:nvPr>
            <p:ph type="body" idx="10"/>
          </p:nvPr>
        </p:nvSpPr>
        <p:spPr>
          <a:xfrm>
            <a:off x="2450826" y="1426662"/>
            <a:ext cx="7379927" cy="483696"/>
          </a:xfrm>
        </p:spPr>
        <p:txBody>
          <a:bodyPr/>
          <a:lstStyle/>
          <a:p>
            <a:r>
              <a:rPr lang="en-US" dirty="0"/>
              <a:t>Background and Response Rate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half" idx="1"/>
          </p:nvPr>
        </p:nvSpPr>
        <p:spPr>
          <a:xfrm>
            <a:off x="2450826" y="2189996"/>
            <a:ext cx="7379927" cy="3721047"/>
          </a:xfrm>
        </p:spPr>
        <p:txBody>
          <a:bodyPr/>
          <a:lstStyle/>
          <a:p>
            <a:pPr marL="336550" indent="-336550" algn="just"/>
            <a:r>
              <a:rPr lang="en-US" dirty="0">
                <a:solidFill>
                  <a:schemeClr val="accent5"/>
                </a:solidFill>
              </a:rPr>
              <a:t>The survey received </a:t>
            </a:r>
            <a:r>
              <a:rPr lang="en-US" b="1" dirty="0">
                <a:solidFill>
                  <a:schemeClr val="accent5"/>
                </a:solidFill>
              </a:rPr>
              <a:t>96 responses</a:t>
            </a:r>
            <a:r>
              <a:rPr lang="en-US" dirty="0">
                <a:solidFill>
                  <a:schemeClr val="accent5"/>
                </a:solidFill>
              </a:rPr>
              <a:t>, resulting in a </a:t>
            </a:r>
            <a:r>
              <a:rPr lang="en-US" b="1" dirty="0">
                <a:solidFill>
                  <a:schemeClr val="accent5"/>
                </a:solidFill>
              </a:rPr>
              <a:t>30%</a:t>
            </a:r>
            <a:r>
              <a:rPr lang="en-US" dirty="0">
                <a:solidFill>
                  <a:schemeClr val="accent5"/>
                </a:solidFill>
              </a:rPr>
              <a:t> participation rate. The survey was sent to 321 recipients (112 sponsors, 163 managers, 46 consultants)</a:t>
            </a:r>
          </a:p>
          <a:p>
            <a:pPr marL="336550" indent="-336550" algn="just"/>
            <a:r>
              <a:rPr lang="en-US" dirty="0">
                <a:solidFill>
                  <a:schemeClr val="accent5"/>
                </a:solidFill>
              </a:rPr>
              <a:t>For reference, we received </a:t>
            </a:r>
            <a:r>
              <a:rPr lang="en-US" b="1" dirty="0">
                <a:solidFill>
                  <a:schemeClr val="accent5"/>
                </a:solidFill>
              </a:rPr>
              <a:t>104 responses </a:t>
            </a:r>
            <a:r>
              <a:rPr lang="en-US" dirty="0">
                <a:solidFill>
                  <a:schemeClr val="accent5"/>
                </a:solidFill>
              </a:rPr>
              <a:t>from 279 survey invitations in 2019.</a:t>
            </a:r>
          </a:p>
          <a:p>
            <a:pPr algn="just"/>
            <a:r>
              <a:rPr lang="en-US" dirty="0">
                <a:solidFill>
                  <a:schemeClr val="accent5"/>
                </a:solidFill>
              </a:rPr>
              <a:t>Questions focus on the following areas:</a:t>
            </a:r>
          </a:p>
          <a:p>
            <a:pPr marL="801688" indent="-461963" algn="just">
              <a:buFont typeface="+mj-lt"/>
              <a:buAutoNum type="arabicPeriod"/>
            </a:pPr>
            <a:r>
              <a:rPr lang="en-US" dirty="0">
                <a:solidFill>
                  <a:schemeClr val="accent5"/>
                </a:solidFill>
              </a:rPr>
              <a:t>Aviation Project Manager</a:t>
            </a:r>
          </a:p>
          <a:p>
            <a:pPr marL="801688" indent="-461963" algn="just">
              <a:buFont typeface="+mj-lt"/>
              <a:buAutoNum type="arabicPeriod"/>
            </a:pPr>
            <a:r>
              <a:rPr lang="en-US" dirty="0">
                <a:solidFill>
                  <a:schemeClr val="accent5"/>
                </a:solidFill>
              </a:rPr>
              <a:t>Aviation Program</a:t>
            </a:r>
          </a:p>
          <a:p>
            <a:pPr marL="801688" indent="-461963" algn="just">
              <a:buFont typeface="+mj-lt"/>
              <a:buAutoNum type="arabicPeriod"/>
            </a:pPr>
            <a:r>
              <a:rPr lang="en-US" dirty="0">
                <a:solidFill>
                  <a:schemeClr val="accent5"/>
                </a:solidFill>
              </a:rPr>
              <a:t>Aviation Program Website</a:t>
            </a:r>
          </a:p>
          <a:p>
            <a:pPr marL="801688" indent="-461963" algn="just">
              <a:buFont typeface="+mj-lt"/>
              <a:buAutoNum type="arabicPeriod"/>
            </a:pPr>
            <a:r>
              <a:rPr lang="en-US" dirty="0" err="1">
                <a:solidFill>
                  <a:schemeClr val="accent5"/>
                </a:solidFill>
              </a:rPr>
              <a:t>BlackCat</a:t>
            </a:r>
            <a:r>
              <a:rPr lang="en-US" dirty="0">
                <a:solidFill>
                  <a:schemeClr val="accent5"/>
                </a:solidFill>
              </a:rPr>
              <a:t> Aviation Application</a:t>
            </a:r>
          </a:p>
          <a:p>
            <a:pPr marL="339725" indent="0" algn="just">
              <a:buNone/>
            </a:pP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5" name="Title 20">
            <a:extLst>
              <a:ext uri="{FF2B5EF4-FFF2-40B4-BE49-F238E27FC236}">
                <a16:creationId xmlns:a16="http://schemas.microsoft.com/office/drawing/2014/main" id="{5AF14518-FDC1-2B99-8D4E-F9934DDAAF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4417" y="657360"/>
            <a:ext cx="9525578" cy="579194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HelveticaNeueLT Com 55 Roman" panose="020B0604020202020204" pitchFamily="34" charset="0"/>
              </a:rPr>
              <a:t>2022 Aviation Program Customer Survey</a:t>
            </a:r>
          </a:p>
        </p:txBody>
      </p:sp>
    </p:spTree>
    <p:extLst>
      <p:ext uri="{BB962C8B-B14F-4D97-AF65-F5344CB8AC3E}">
        <p14:creationId xmlns:p14="http://schemas.microsoft.com/office/powerpoint/2010/main" val="4396314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/>
          <p:cNvSpPr>
            <a:spLocks noGrp="1"/>
          </p:cNvSpPr>
          <p:nvPr>
            <p:ph type="body" idx="10"/>
          </p:nvPr>
        </p:nvSpPr>
        <p:spPr>
          <a:xfrm>
            <a:off x="2467175" y="1748063"/>
            <a:ext cx="7379927" cy="483696"/>
          </a:xfrm>
        </p:spPr>
        <p:txBody>
          <a:bodyPr/>
          <a:lstStyle/>
          <a:p>
            <a:r>
              <a:rPr lang="en-US" dirty="0"/>
              <a:t>Overall Customer Service Ratings (Weighted Scores)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426D573-32C6-4ED8-B299-205BF08EA4B9}"/>
              </a:ext>
            </a:extLst>
          </p:cNvPr>
          <p:cNvGraphicFramePr>
            <a:graphicFrameLocks noGrp="1"/>
          </p:cNvGraphicFramePr>
          <p:nvPr/>
        </p:nvGraphicFramePr>
        <p:xfrm>
          <a:off x="2282106" y="2617568"/>
          <a:ext cx="7750067" cy="1695922"/>
        </p:xfrm>
        <a:graphic>
          <a:graphicData uri="http://schemas.openxmlformats.org/drawingml/2006/table">
            <a:tbl>
              <a:tblPr/>
              <a:tblGrid>
                <a:gridCol w="5111931">
                  <a:extLst>
                    <a:ext uri="{9D8B030D-6E8A-4147-A177-3AD203B41FA5}">
                      <a16:colId xmlns:a16="http://schemas.microsoft.com/office/drawing/2014/main" val="3897454033"/>
                    </a:ext>
                  </a:extLst>
                </a:gridCol>
                <a:gridCol w="1384662">
                  <a:extLst>
                    <a:ext uri="{9D8B030D-6E8A-4147-A177-3AD203B41FA5}">
                      <a16:colId xmlns:a16="http://schemas.microsoft.com/office/drawing/2014/main" val="1341737377"/>
                    </a:ext>
                  </a:extLst>
                </a:gridCol>
                <a:gridCol w="1253474">
                  <a:extLst>
                    <a:ext uri="{9D8B030D-6E8A-4147-A177-3AD203B41FA5}">
                      <a16:colId xmlns:a16="http://schemas.microsoft.com/office/drawing/2014/main" val="3743203381"/>
                    </a:ext>
                  </a:extLst>
                </a:gridCol>
              </a:tblGrid>
              <a:tr h="342610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accent5"/>
                        </a:solidFill>
                        <a:effectLst/>
                        <a:latin typeface="HelveticaNeueLT Com 55 Roman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707503"/>
                  </a:ext>
                </a:extLst>
              </a:tr>
              <a:tr h="676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Rate the overall customer service you receive from your Aviation Project Manager</a:t>
                      </a:r>
                    </a:p>
                  </a:txBody>
                  <a:tcPr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accent5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4.3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accent1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4.5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781376"/>
                  </a:ext>
                </a:extLst>
              </a:tr>
              <a:tr h="676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Rate the overall customer service you receive from the Aviation Program</a:t>
                      </a:r>
                    </a:p>
                  </a:txBody>
                  <a:tcPr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chemeClr val="accent5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4.1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accent1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4.5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44594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36274AD-C93B-4540-A6B9-187F4D813AEC}"/>
              </a:ext>
            </a:extLst>
          </p:cNvPr>
          <p:cNvSpPr txBox="1"/>
          <p:nvPr/>
        </p:nvSpPr>
        <p:spPr>
          <a:xfrm>
            <a:off x="2280653" y="4601412"/>
            <a:ext cx="7663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D4D4F"/>
                </a:solidFill>
                <a:latin typeface="HelveticaNeueLT Com 55 Roman" panose="020B0604020202020204" pitchFamily="34" charset="0"/>
              </a:rPr>
              <a:t>Weighted Scores throughout the presentation are provided on a 5-point scale, with 5 indicating the highest rated response (Excellent or Strongly Agree).</a:t>
            </a:r>
          </a:p>
        </p:txBody>
      </p:sp>
      <p:sp>
        <p:nvSpPr>
          <p:cNvPr id="7" name="Title 20">
            <a:extLst>
              <a:ext uri="{FF2B5EF4-FFF2-40B4-BE49-F238E27FC236}">
                <a16:creationId xmlns:a16="http://schemas.microsoft.com/office/drawing/2014/main" id="{C82781CC-9CFE-92DD-935A-C73A88D405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5292" y="820144"/>
            <a:ext cx="9525578" cy="579194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HelveticaNeueLT Com 55 Roman" panose="020B0604020202020204" pitchFamily="34" charset="0"/>
              </a:rPr>
              <a:t>Overall Customer Service</a:t>
            </a:r>
          </a:p>
        </p:txBody>
      </p:sp>
    </p:spTree>
    <p:extLst>
      <p:ext uri="{BB962C8B-B14F-4D97-AF65-F5344CB8AC3E}">
        <p14:creationId xmlns:p14="http://schemas.microsoft.com/office/powerpoint/2010/main" val="11100481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ctrTitle"/>
          </p:nvPr>
        </p:nvSpPr>
        <p:spPr>
          <a:xfrm>
            <a:off x="3119553" y="606906"/>
            <a:ext cx="7379927" cy="579194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HelveticaNeueLT Com 55 Roman" panose="020B0604020202020204" pitchFamily="34" charset="0"/>
              </a:rPr>
              <a:t>Communication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idx="10"/>
          </p:nvPr>
        </p:nvSpPr>
        <p:spPr>
          <a:xfrm>
            <a:off x="2311490" y="1151548"/>
            <a:ext cx="7379927" cy="483696"/>
          </a:xfrm>
        </p:spPr>
        <p:txBody>
          <a:bodyPr/>
          <a:lstStyle/>
          <a:p>
            <a:r>
              <a:rPr lang="en-US" dirty="0"/>
              <a:t>How frequently do you communicate with your APM?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</p:nvPr>
        </p:nvGraphicFramePr>
        <p:xfrm>
          <a:off x="2485934" y="1880286"/>
          <a:ext cx="7379652" cy="2308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426D573-32C6-4ED8-B299-205BF08EA4B9}"/>
              </a:ext>
            </a:extLst>
          </p:cNvPr>
          <p:cNvGraphicFramePr>
            <a:graphicFrameLocks noGrp="1"/>
          </p:cNvGraphicFramePr>
          <p:nvPr/>
        </p:nvGraphicFramePr>
        <p:xfrm>
          <a:off x="2647406" y="4796088"/>
          <a:ext cx="6716454" cy="1472565"/>
        </p:xfrm>
        <a:graphic>
          <a:graphicData uri="http://schemas.openxmlformats.org/drawingml/2006/table">
            <a:tbl>
              <a:tblPr/>
              <a:tblGrid>
                <a:gridCol w="2124892">
                  <a:extLst>
                    <a:ext uri="{9D8B030D-6E8A-4147-A177-3AD203B41FA5}">
                      <a16:colId xmlns:a16="http://schemas.microsoft.com/office/drawing/2014/main" val="3897454033"/>
                    </a:ext>
                  </a:extLst>
                </a:gridCol>
                <a:gridCol w="2060682">
                  <a:extLst>
                    <a:ext uri="{9D8B030D-6E8A-4147-A177-3AD203B41FA5}">
                      <a16:colId xmlns:a16="http://schemas.microsoft.com/office/drawing/2014/main" val="1341737377"/>
                    </a:ext>
                  </a:extLst>
                </a:gridCol>
                <a:gridCol w="1404768">
                  <a:extLst>
                    <a:ext uri="{9D8B030D-6E8A-4147-A177-3AD203B41FA5}">
                      <a16:colId xmlns:a16="http://schemas.microsoft.com/office/drawing/2014/main" val="3743203381"/>
                    </a:ext>
                  </a:extLst>
                </a:gridCol>
                <a:gridCol w="1126112">
                  <a:extLst>
                    <a:ext uri="{9D8B030D-6E8A-4147-A177-3AD203B41FA5}">
                      <a16:colId xmlns:a16="http://schemas.microsoft.com/office/drawing/2014/main" val="511456195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accent5"/>
                        </a:solidFill>
                        <a:effectLst/>
                        <a:latin typeface="HelveticaNeueLT Com 55 Roman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Sponsor/Manager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Consultant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All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7075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HelveticaNeueLT Com 55 Roman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 hours or less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HelveticaNeueLT Com 55 Roman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5"/>
                          </a:solidFill>
                          <a:effectLst/>
                          <a:latin typeface="HelveticaNeueLT Com 55 Roman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60%</a:t>
                      </a:r>
                      <a:endParaRPr lang="en-US" sz="1600" b="1" dirty="0">
                        <a:solidFill>
                          <a:schemeClr val="accent5"/>
                        </a:solidFill>
                        <a:effectLst/>
                        <a:latin typeface="HelveticaNeueLT Com 55 Roman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accent5"/>
                          </a:solidFill>
                          <a:effectLst/>
                          <a:latin typeface="HelveticaNeueLT Com 55 Roman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25%</a:t>
                      </a:r>
                      <a:endParaRPr lang="en-US" sz="1600" b="1">
                        <a:solidFill>
                          <a:schemeClr val="accent5"/>
                        </a:solidFill>
                        <a:effectLst/>
                        <a:latin typeface="HelveticaNeueLT Com 55 Roman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accent5"/>
                          </a:solidFill>
                          <a:effectLst/>
                          <a:latin typeface="HelveticaNeueLT Com 55 Roman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55%</a:t>
                      </a:r>
                      <a:endParaRPr lang="en-US" sz="1600" b="1">
                        <a:solidFill>
                          <a:schemeClr val="accent5"/>
                        </a:solidFill>
                        <a:effectLst/>
                        <a:latin typeface="HelveticaNeueLT Com 55 Roman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78137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HelveticaNeueLT Com 55 Roman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5 - 24 hours</a:t>
                      </a:r>
                      <a:endParaRPr lang="en-US" sz="1600" b="1">
                        <a:solidFill>
                          <a:schemeClr val="bg1"/>
                        </a:solidFill>
                        <a:effectLst/>
                        <a:latin typeface="HelveticaNeueLT Com 55 Roman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5"/>
                          </a:solidFill>
                          <a:effectLst/>
                          <a:latin typeface="HelveticaNeueLT Com 55 Roman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32%</a:t>
                      </a:r>
                      <a:endParaRPr lang="en-US" sz="1600" b="1" dirty="0">
                        <a:solidFill>
                          <a:schemeClr val="accent5"/>
                        </a:solidFill>
                        <a:effectLst/>
                        <a:latin typeface="HelveticaNeueLT Com 55 Roman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5"/>
                          </a:solidFill>
                          <a:effectLst/>
                          <a:latin typeface="HelveticaNeueLT Com 55 Roman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50%</a:t>
                      </a:r>
                      <a:endParaRPr lang="en-US" sz="1600" b="1" dirty="0">
                        <a:solidFill>
                          <a:schemeClr val="accent5"/>
                        </a:solidFill>
                        <a:effectLst/>
                        <a:latin typeface="HelveticaNeueLT Com 55 Roman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accent5"/>
                          </a:solidFill>
                          <a:effectLst/>
                          <a:latin typeface="HelveticaNeueLT Com 55 Roman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35%</a:t>
                      </a:r>
                      <a:endParaRPr lang="en-US" sz="1600" b="1">
                        <a:solidFill>
                          <a:schemeClr val="accent5"/>
                        </a:solidFill>
                        <a:effectLst/>
                        <a:latin typeface="HelveticaNeueLT Com 55 Roman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44594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HelveticaNeueLT Com 55 Roman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25 - 48 hours</a:t>
                      </a:r>
                      <a:endParaRPr lang="en-US" sz="1600" b="1">
                        <a:solidFill>
                          <a:schemeClr val="bg1"/>
                        </a:solidFill>
                        <a:effectLst/>
                        <a:latin typeface="HelveticaNeueLT Com 55 Roman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5"/>
                          </a:solidFill>
                          <a:effectLst/>
                          <a:latin typeface="HelveticaNeueLT Com 55 Roman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  <a:endParaRPr lang="en-US" sz="1600" b="1" dirty="0">
                        <a:solidFill>
                          <a:schemeClr val="accent5"/>
                        </a:solidFill>
                        <a:effectLst/>
                        <a:latin typeface="HelveticaNeueLT Com 55 Roman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5"/>
                          </a:solidFill>
                          <a:effectLst/>
                          <a:latin typeface="HelveticaNeueLT Com 55 Roman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8%</a:t>
                      </a:r>
                      <a:endParaRPr lang="en-US" sz="1600" b="1" dirty="0">
                        <a:solidFill>
                          <a:schemeClr val="accent5"/>
                        </a:solidFill>
                        <a:effectLst/>
                        <a:latin typeface="HelveticaNeueLT Com 55 Roman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accent5"/>
                          </a:solidFill>
                          <a:effectLst/>
                          <a:latin typeface="HelveticaNeueLT Com 55 Roman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  <a:endParaRPr lang="en-US" sz="1600" b="1">
                        <a:solidFill>
                          <a:schemeClr val="accent5"/>
                        </a:solidFill>
                        <a:effectLst/>
                        <a:latin typeface="HelveticaNeueLT Com 55 Roman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28808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HelveticaNeueLT Com 55 Roman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3 - 5 working days</a:t>
                      </a:r>
                      <a:endParaRPr lang="en-US" sz="1600" b="1">
                        <a:solidFill>
                          <a:schemeClr val="bg1"/>
                        </a:solidFill>
                        <a:effectLst/>
                        <a:latin typeface="HelveticaNeueLT Com 55 Roman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5"/>
                          </a:solidFill>
                          <a:effectLst/>
                          <a:latin typeface="HelveticaNeueLT Com 55 Roman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0%</a:t>
                      </a:r>
                      <a:endParaRPr lang="en-US" sz="1600" b="1" dirty="0">
                        <a:solidFill>
                          <a:schemeClr val="accent5"/>
                        </a:solidFill>
                        <a:effectLst/>
                        <a:latin typeface="HelveticaNeueLT Com 55 Roman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5"/>
                          </a:solidFill>
                          <a:effectLst/>
                          <a:latin typeface="HelveticaNeueLT Com 55 Roman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8%</a:t>
                      </a:r>
                      <a:endParaRPr lang="en-US" sz="1600" b="1" dirty="0">
                        <a:solidFill>
                          <a:schemeClr val="accent5"/>
                        </a:solidFill>
                        <a:effectLst/>
                        <a:latin typeface="HelveticaNeueLT Com 55 Roman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5"/>
                          </a:solidFill>
                          <a:effectLst/>
                          <a:latin typeface="HelveticaNeueLT Com 55 Roman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1%</a:t>
                      </a:r>
                      <a:endParaRPr lang="en-US" sz="1600" b="1" dirty="0">
                        <a:solidFill>
                          <a:schemeClr val="accent5"/>
                        </a:solidFill>
                        <a:effectLst/>
                        <a:latin typeface="HelveticaNeueLT Com 55 Roman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308592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HelveticaNeueLT Com 55 Roman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 week or longer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HelveticaNeueLT Com 55 Roman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accent5"/>
                          </a:solidFill>
                          <a:effectLst/>
                          <a:latin typeface="HelveticaNeueLT Com 55 Roman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0%</a:t>
                      </a:r>
                      <a:endParaRPr lang="en-US" sz="1600" b="1">
                        <a:solidFill>
                          <a:schemeClr val="accent5"/>
                        </a:solidFill>
                        <a:effectLst/>
                        <a:latin typeface="HelveticaNeueLT Com 55 Roman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5"/>
                          </a:solidFill>
                          <a:effectLst/>
                          <a:latin typeface="HelveticaNeueLT Com 55 Roman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8%</a:t>
                      </a:r>
                      <a:endParaRPr lang="en-US" sz="1600" b="1" dirty="0">
                        <a:solidFill>
                          <a:schemeClr val="accent5"/>
                        </a:solidFill>
                        <a:effectLst/>
                        <a:latin typeface="HelveticaNeueLT Com 55 Roman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5"/>
                          </a:solidFill>
                          <a:effectLst/>
                          <a:latin typeface="HelveticaNeueLT Com 55 Roman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1%</a:t>
                      </a:r>
                      <a:endParaRPr lang="en-US" sz="1600" b="1" dirty="0">
                        <a:solidFill>
                          <a:schemeClr val="accent5"/>
                        </a:solidFill>
                        <a:effectLst/>
                        <a:latin typeface="HelveticaNeueLT Com 55 Roman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85516"/>
                  </a:ext>
                </a:extLst>
              </a:tr>
            </a:tbl>
          </a:graphicData>
        </a:graphic>
      </p:graphicFrame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40FF0C7-15F2-4DB1-9333-28C651A629B2}"/>
              </a:ext>
            </a:extLst>
          </p:cNvPr>
          <p:cNvSpPr txBox="1">
            <a:spLocks/>
          </p:cNvSpPr>
          <p:nvPr/>
        </p:nvSpPr>
        <p:spPr>
          <a:xfrm>
            <a:off x="2281009" y="4210778"/>
            <a:ext cx="7379927" cy="483696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 baseline="0">
                <a:solidFill>
                  <a:srgbClr val="1C6F47"/>
                </a:solidFill>
                <a:latin typeface="HelveticaNeueLT Com 55 Roman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 Typical Response Time</a:t>
            </a:r>
          </a:p>
        </p:txBody>
      </p:sp>
    </p:spTree>
    <p:extLst>
      <p:ext uri="{BB962C8B-B14F-4D97-AF65-F5344CB8AC3E}">
        <p14:creationId xmlns:p14="http://schemas.microsoft.com/office/powerpoint/2010/main" val="15414314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ctrTitle"/>
          </p:nvPr>
        </p:nvSpPr>
        <p:spPr>
          <a:xfrm>
            <a:off x="3167679" y="618365"/>
            <a:ext cx="7379927" cy="579194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HelveticaNeueLT Com 55 Roman" panose="020B0604020202020204" pitchFamily="34" charset="0"/>
              </a:rPr>
              <a:t>Aviation Project Managers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idx="10"/>
          </p:nvPr>
        </p:nvSpPr>
        <p:spPr>
          <a:xfrm>
            <a:off x="2311488" y="1528537"/>
            <a:ext cx="7379927" cy="483696"/>
          </a:xfrm>
        </p:spPr>
        <p:txBody>
          <a:bodyPr/>
          <a:lstStyle/>
          <a:p>
            <a:r>
              <a:rPr lang="en-US" dirty="0"/>
              <a:t>Aviation Project Manager Section (Weighted Scores)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426D573-32C6-4ED8-B299-205BF08EA4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61757"/>
              </p:ext>
            </p:extLst>
          </p:nvPr>
        </p:nvGraphicFramePr>
        <p:xfrm>
          <a:off x="2126419" y="2553901"/>
          <a:ext cx="7750067" cy="3049234"/>
        </p:xfrm>
        <a:graphic>
          <a:graphicData uri="http://schemas.openxmlformats.org/drawingml/2006/table">
            <a:tbl>
              <a:tblPr/>
              <a:tblGrid>
                <a:gridCol w="5111931">
                  <a:extLst>
                    <a:ext uri="{9D8B030D-6E8A-4147-A177-3AD203B41FA5}">
                      <a16:colId xmlns:a16="http://schemas.microsoft.com/office/drawing/2014/main" val="3897454033"/>
                    </a:ext>
                  </a:extLst>
                </a:gridCol>
                <a:gridCol w="1384662">
                  <a:extLst>
                    <a:ext uri="{9D8B030D-6E8A-4147-A177-3AD203B41FA5}">
                      <a16:colId xmlns:a16="http://schemas.microsoft.com/office/drawing/2014/main" val="1341737377"/>
                    </a:ext>
                  </a:extLst>
                </a:gridCol>
                <a:gridCol w="1253474">
                  <a:extLst>
                    <a:ext uri="{9D8B030D-6E8A-4147-A177-3AD203B41FA5}">
                      <a16:colId xmlns:a16="http://schemas.microsoft.com/office/drawing/2014/main" val="3743203381"/>
                    </a:ext>
                  </a:extLst>
                </a:gridCol>
              </a:tblGrid>
              <a:tr h="342610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accent5"/>
                        </a:solidFill>
                        <a:effectLst/>
                        <a:latin typeface="HelveticaNeueLT Com 55 Roman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707503"/>
                  </a:ext>
                </a:extLst>
              </a:tr>
              <a:tr h="676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Responds in a timely manner to my inquiries.</a:t>
                      </a:r>
                    </a:p>
                  </a:txBody>
                  <a:tcPr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accent5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4.4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accent1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4.6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781376"/>
                  </a:ext>
                </a:extLst>
              </a:tr>
              <a:tr h="676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Provides sufficient information on State and Federal regulations and policies.</a:t>
                      </a:r>
                    </a:p>
                  </a:txBody>
                  <a:tcPr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accent5"/>
                          </a:solidFill>
                          <a:effectLst/>
                          <a:latin typeface="HelveticaNeueLT Com 55 Roman" panose="020B0604020202020204" pitchFamily="34" charset="0"/>
                          <a:cs typeface="Calibri" panose="020F0502020204030204" pitchFamily="34" charset="0"/>
                        </a:rPr>
                        <a:t>4.2</a:t>
                      </a:r>
                      <a:endParaRPr lang="en-US" sz="1800" b="1" i="0" u="none" strike="noStrike" dirty="0">
                        <a:solidFill>
                          <a:schemeClr val="accent5"/>
                        </a:solidFill>
                        <a:effectLst/>
                        <a:latin typeface="HelveticaNeueLT Com 55 Roman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accent1"/>
                          </a:solidFill>
                          <a:effectLst/>
                          <a:latin typeface="HelveticaNeueLT Com 55 Roman" panose="020B0604020202020204" pitchFamily="34" charset="0"/>
                          <a:cs typeface="Calibri" panose="020F0502020204030204" pitchFamily="34" charset="0"/>
                        </a:rPr>
                        <a:t>4.4</a:t>
                      </a:r>
                      <a:endParaRPr lang="en-US" sz="1800" b="1" i="0" u="none" strike="noStrike" dirty="0">
                        <a:solidFill>
                          <a:schemeClr val="accent1"/>
                        </a:solidFill>
                        <a:effectLst/>
                        <a:latin typeface="HelveticaNeueLT Com 55 Roman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445942"/>
                  </a:ext>
                </a:extLst>
              </a:tr>
              <a:tr h="676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Is proactive in identifying problems/issues.</a:t>
                      </a:r>
                    </a:p>
                  </a:txBody>
                  <a:tcPr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accent5"/>
                          </a:solidFill>
                          <a:effectLst/>
                          <a:latin typeface="HelveticaNeueLT Com 55 Roman" panose="020B0604020202020204" pitchFamily="34" charset="0"/>
                          <a:cs typeface="Calibri" panose="020F0502020204030204" pitchFamily="34" charset="0"/>
                        </a:rPr>
                        <a:t>4.2</a:t>
                      </a:r>
                      <a:endParaRPr lang="en-US" sz="1800" b="1" i="0" u="none" strike="noStrike" dirty="0">
                        <a:solidFill>
                          <a:schemeClr val="accent5"/>
                        </a:solidFill>
                        <a:effectLst/>
                        <a:latin typeface="HelveticaNeueLT Com 55 Roman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accent1"/>
                          </a:solidFill>
                          <a:effectLst/>
                          <a:latin typeface="HelveticaNeueLT Com 55 Roman" panose="020B0604020202020204" pitchFamily="34" charset="0"/>
                          <a:cs typeface="Calibri" panose="020F0502020204030204" pitchFamily="34" charset="0"/>
                        </a:rPr>
                        <a:t>4.3</a:t>
                      </a:r>
                      <a:endParaRPr lang="en-US" sz="1800" b="1" i="0" u="none" strike="noStrike" dirty="0">
                        <a:solidFill>
                          <a:schemeClr val="accent1"/>
                        </a:solidFill>
                        <a:effectLst/>
                        <a:latin typeface="HelveticaNeueLT Com 55 Roman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288086"/>
                  </a:ext>
                </a:extLst>
              </a:tr>
              <a:tr h="676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Assists me in solving problems and/or resolving issues when they arise.</a:t>
                      </a:r>
                    </a:p>
                  </a:txBody>
                  <a:tcPr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accent5"/>
                          </a:solidFill>
                          <a:effectLst/>
                          <a:latin typeface="HelveticaNeueLT Com 55 Roman" panose="020B0604020202020204" pitchFamily="34" charset="0"/>
                          <a:cs typeface="Calibri" panose="020F0502020204030204" pitchFamily="34" charset="0"/>
                        </a:rPr>
                        <a:t>4.3</a:t>
                      </a:r>
                      <a:endParaRPr lang="en-US" sz="1800" b="1" i="0" u="none" strike="noStrike" dirty="0">
                        <a:solidFill>
                          <a:schemeClr val="accent5"/>
                        </a:solidFill>
                        <a:effectLst/>
                        <a:latin typeface="HelveticaNeueLT Com 55 Roman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accent1"/>
                          </a:solidFill>
                          <a:effectLst/>
                          <a:latin typeface="HelveticaNeueLT Com 55 Roman" panose="020B0604020202020204" pitchFamily="34" charset="0"/>
                          <a:cs typeface="Calibri" panose="020F0502020204030204" pitchFamily="34" charset="0"/>
                        </a:rPr>
                        <a:t>4.5</a:t>
                      </a:r>
                      <a:endParaRPr lang="en-US" sz="1800" b="1" i="0" u="none" strike="noStrike" dirty="0">
                        <a:solidFill>
                          <a:schemeClr val="accent1"/>
                        </a:solidFill>
                        <a:effectLst/>
                        <a:latin typeface="HelveticaNeueLT Com 55 Roman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30859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6074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ctrTitle"/>
          </p:nvPr>
        </p:nvSpPr>
        <p:spPr>
          <a:xfrm>
            <a:off x="3103511" y="586281"/>
            <a:ext cx="7379927" cy="579194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HelveticaNeueLT Com 55 Roman" panose="020B0604020202020204" pitchFamily="34" charset="0"/>
              </a:rPr>
              <a:t>Aviation Program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idx="10"/>
          </p:nvPr>
        </p:nvSpPr>
        <p:spPr>
          <a:xfrm>
            <a:off x="2311490" y="1199675"/>
            <a:ext cx="7379927" cy="483696"/>
          </a:xfrm>
        </p:spPr>
        <p:txBody>
          <a:bodyPr/>
          <a:lstStyle/>
          <a:p>
            <a:r>
              <a:rPr lang="en-US" dirty="0"/>
              <a:t>Aviation Program Section (Weighted Scores)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426D573-32C6-4ED8-B299-205BF08EA4B9}"/>
              </a:ext>
            </a:extLst>
          </p:cNvPr>
          <p:cNvGraphicFramePr>
            <a:graphicFrameLocks noGrp="1"/>
          </p:cNvGraphicFramePr>
          <p:nvPr/>
        </p:nvGraphicFramePr>
        <p:xfrm>
          <a:off x="2377442" y="1957092"/>
          <a:ext cx="7750067" cy="4183090"/>
        </p:xfrm>
        <a:graphic>
          <a:graphicData uri="http://schemas.openxmlformats.org/drawingml/2006/table">
            <a:tbl>
              <a:tblPr/>
              <a:tblGrid>
                <a:gridCol w="5660570">
                  <a:extLst>
                    <a:ext uri="{9D8B030D-6E8A-4147-A177-3AD203B41FA5}">
                      <a16:colId xmlns:a16="http://schemas.microsoft.com/office/drawing/2014/main" val="3897454033"/>
                    </a:ext>
                  </a:extLst>
                </a:gridCol>
                <a:gridCol w="1132115">
                  <a:extLst>
                    <a:ext uri="{9D8B030D-6E8A-4147-A177-3AD203B41FA5}">
                      <a16:colId xmlns:a16="http://schemas.microsoft.com/office/drawing/2014/main" val="1341737377"/>
                    </a:ext>
                  </a:extLst>
                </a:gridCol>
                <a:gridCol w="957382">
                  <a:extLst>
                    <a:ext uri="{9D8B030D-6E8A-4147-A177-3AD203B41FA5}">
                      <a16:colId xmlns:a16="http://schemas.microsoft.com/office/drawing/2014/main" val="3743203381"/>
                    </a:ext>
                  </a:extLst>
                </a:gridCol>
              </a:tblGrid>
              <a:tr h="342610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accent5"/>
                        </a:solidFill>
                        <a:effectLst/>
                        <a:latin typeface="HelveticaNeueLT Com 55 Roman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7075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Is a valuable partner in assisting my airport.</a:t>
                      </a:r>
                    </a:p>
                  </a:txBody>
                  <a:tcPr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accent5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4.4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accent1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4.6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78137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The resources provided regarding regulations and policies for State and FAA compliance are adequate.</a:t>
                      </a:r>
                    </a:p>
                  </a:txBody>
                  <a:tcPr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accent5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4.2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accent1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4.4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44594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Does a satisfactory job of balancing my airport's needs with those across Georgia's 102 other airports.</a:t>
                      </a:r>
                    </a:p>
                  </a:txBody>
                  <a:tcPr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chemeClr val="accent5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4.0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accent1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4.1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28808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Effectively helps Georgia's airports leverage all state and federal resources.</a:t>
                      </a:r>
                    </a:p>
                  </a:txBody>
                  <a:tcPr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accent5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4.0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accent1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4.3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308592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Process for reviewing and commenting is reasonable.</a:t>
                      </a:r>
                    </a:p>
                  </a:txBody>
                  <a:tcPr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accent5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4.0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accent5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4.0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8551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Process for reviewing and commenting is completed in a timely manner.</a:t>
                      </a:r>
                    </a:p>
                  </a:txBody>
                  <a:tcPr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accent5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4.0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accent1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4.2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32643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Consistently pays my approved and complete project pay requests within 30 days.</a:t>
                      </a:r>
                    </a:p>
                  </a:txBody>
                  <a:tcPr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accent5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4.2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accent1"/>
                          </a:solidFill>
                          <a:effectLst/>
                          <a:latin typeface="HelveticaNeueLT Com 55 Roman" panose="020B0604020202020204" pitchFamily="34" charset="0"/>
                        </a:rPr>
                        <a:t>4.4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40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024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8275" y="658468"/>
            <a:ext cx="9886949" cy="624379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HelveticaNeueLT Com 55 Roman" panose="020B0604020202020204" pitchFamily="34" charset="0"/>
              </a:rPr>
              <a:t>Sponsor Risk/Performance Assessments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5376" y="1675159"/>
            <a:ext cx="3981450" cy="4091607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1C6F47"/>
                </a:solidFill>
              </a:rPr>
              <a:t>Sponsor Self Assessment</a:t>
            </a:r>
          </a:p>
          <a:p>
            <a:r>
              <a:rPr lang="en-US" sz="2400" b="1" dirty="0"/>
              <a:t>Assess Airport Sponsor Policies, Procedures, &amp; Internal Controls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2200" dirty="0">
                <a:latin typeface="HelveticaNeueLT Com 55 Roman" panose="020B0604020202020204" pitchFamily="34" charset="0"/>
              </a:rPr>
              <a:t>Procurement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2200" dirty="0">
                <a:latin typeface="HelveticaNeueLT Com 55 Roman" panose="020B0604020202020204" pitchFamily="34" charset="0"/>
              </a:rPr>
              <a:t>Grants oversight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2200" dirty="0">
                <a:latin typeface="HelveticaNeueLT Com 55 Roman" panose="020B0604020202020204" pitchFamily="34" charset="0"/>
              </a:rPr>
              <a:t>Disbursement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2200" dirty="0">
                <a:latin typeface="HelveticaNeueLT Com 55 Roman" panose="020B0604020202020204" pitchFamily="34" charset="0"/>
              </a:rPr>
              <a:t>Business Continuity</a:t>
            </a:r>
          </a:p>
          <a:p>
            <a:r>
              <a:rPr lang="en-US" sz="2400" b="1" dirty="0"/>
              <a:t>Information Technology Infrastructure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A1E605-83E7-78B9-C893-579E85B6E270}"/>
              </a:ext>
            </a:extLst>
          </p:cNvPr>
          <p:cNvSpPr txBox="1">
            <a:spLocks/>
          </p:cNvSpPr>
          <p:nvPr/>
        </p:nvSpPr>
        <p:spPr>
          <a:xfrm>
            <a:off x="6610350" y="1675159"/>
            <a:ext cx="4267200" cy="437735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kern="1200" baseline="0">
                <a:solidFill>
                  <a:srgbClr val="6D6E71"/>
                </a:solidFill>
                <a:latin typeface="HelveticaNeueLT Com 55 Roman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6D6E71"/>
                </a:solidFill>
                <a:latin typeface="HelveticaNeueLT Com 55 Roman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6D6E7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6D6E7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6D6E7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1C6F47"/>
                </a:solidFill>
              </a:rPr>
              <a:t>GDOT Assessment</a:t>
            </a:r>
          </a:p>
          <a:p>
            <a:r>
              <a:rPr lang="en-US" sz="2400" b="1" dirty="0"/>
              <a:t>Past Performance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000" dirty="0"/>
              <a:t>Projects completed on-time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000" dirty="0"/>
              <a:t>Payments &amp; Processing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000" dirty="0"/>
              <a:t>Improper Contracting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000" dirty="0"/>
              <a:t>Contract Amendments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000" dirty="0"/>
              <a:t>Single Audit/Improper Practices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000" dirty="0"/>
              <a:t>Documentation</a:t>
            </a:r>
          </a:p>
          <a:p>
            <a:r>
              <a:rPr lang="en-US" sz="2400" b="1" dirty="0"/>
              <a:t>Sponsor Demographics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000" dirty="0"/>
              <a:t>Frequency of turnover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000" dirty="0"/>
              <a:t>Knowledge of AIP, federal regulations/requirements		</a:t>
            </a:r>
          </a:p>
        </p:txBody>
      </p:sp>
    </p:spTree>
    <p:extLst>
      <p:ext uri="{BB962C8B-B14F-4D97-AF65-F5344CB8AC3E}">
        <p14:creationId xmlns:p14="http://schemas.microsoft.com/office/powerpoint/2010/main" val="7063163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95502" y="683794"/>
            <a:ext cx="8216347" cy="624379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HelveticaNeueLT Com 55 Roman" panose="020B0604020202020204" pitchFamily="34" charset="0"/>
              </a:rPr>
              <a:t>New Contract Provisions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7301" y="1694208"/>
            <a:ext cx="5521599" cy="4167807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>
                <a:solidFill>
                  <a:srgbClr val="1C6F47"/>
                </a:solidFill>
              </a:rPr>
              <a:t>Airport Sponsor Certifications</a:t>
            </a:r>
          </a:p>
          <a:p>
            <a:r>
              <a:rPr lang="en-US" sz="2200" dirty="0"/>
              <a:t>Construction Project Final Acceptance</a:t>
            </a:r>
          </a:p>
          <a:p>
            <a:r>
              <a:rPr lang="en-US" sz="2200" dirty="0"/>
              <a:t>Drug Free Workplace</a:t>
            </a:r>
          </a:p>
          <a:p>
            <a:r>
              <a:rPr lang="en-US" sz="2200" dirty="0"/>
              <a:t>Equipment and Construction Contracts</a:t>
            </a:r>
          </a:p>
          <a:p>
            <a:r>
              <a:rPr lang="en-US" sz="2200" dirty="0"/>
              <a:t>Project Plans and Specifications</a:t>
            </a:r>
          </a:p>
          <a:p>
            <a:r>
              <a:rPr lang="en-US" sz="2200" dirty="0"/>
              <a:t>Real Property Acquisition</a:t>
            </a:r>
          </a:p>
          <a:p>
            <a:r>
              <a:rPr lang="en-US" sz="2200" dirty="0"/>
              <a:t>Selection of Consultants</a:t>
            </a:r>
          </a:p>
          <a:p>
            <a:r>
              <a:rPr lang="en-US" sz="2200" dirty="0"/>
              <a:t>Certification &amp; Disclosure Regarding Potential Conflicts of Interest</a:t>
            </a:r>
          </a:p>
          <a:p>
            <a:r>
              <a:rPr lang="en-US" sz="2200" dirty="0"/>
              <a:t>Certification Regarding Lobbying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7E466BC-23A6-AEF5-7A01-3B77B08415D4}"/>
              </a:ext>
            </a:extLst>
          </p:cNvPr>
          <p:cNvSpPr txBox="1">
            <a:spLocks/>
          </p:cNvSpPr>
          <p:nvPr/>
        </p:nvSpPr>
        <p:spPr>
          <a:xfrm>
            <a:off x="7239000" y="1694209"/>
            <a:ext cx="4486275" cy="416780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kern="1200" baseline="0">
                <a:solidFill>
                  <a:srgbClr val="6D6E71"/>
                </a:solidFill>
                <a:latin typeface="HelveticaNeueLT Com 55 Roman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6D6E71"/>
                </a:solidFill>
                <a:latin typeface="HelveticaNeueLT Com 55 Roman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6D6E7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6D6E7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6D6E7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b="1" dirty="0">
                <a:solidFill>
                  <a:srgbClr val="1C6F47"/>
                </a:solidFill>
              </a:rPr>
              <a:t>Additional Provisions</a:t>
            </a:r>
          </a:p>
          <a:p>
            <a:r>
              <a:rPr lang="en-US" sz="2200" dirty="0"/>
              <a:t>Copy of Airport Sponsor Grant Assurances</a:t>
            </a:r>
          </a:p>
          <a:p>
            <a:r>
              <a:rPr lang="en-US" sz="2200" dirty="0"/>
              <a:t>Notification of Federal Single Audit Requirements</a:t>
            </a:r>
          </a:p>
          <a:p>
            <a:r>
              <a:rPr lang="en-US" sz="2200" dirty="0"/>
              <a:t>Payment Frequency</a:t>
            </a:r>
          </a:p>
          <a:p>
            <a:r>
              <a:rPr lang="en-US" sz="2200" dirty="0"/>
              <a:t>Special Conditions</a:t>
            </a:r>
          </a:p>
        </p:txBody>
      </p:sp>
    </p:spTree>
    <p:extLst>
      <p:ext uri="{BB962C8B-B14F-4D97-AF65-F5344CB8AC3E}">
        <p14:creationId xmlns:p14="http://schemas.microsoft.com/office/powerpoint/2010/main" val="10301675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689" y="811761"/>
            <a:ext cx="7013712" cy="624379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HelveticaNeueLT Com 55 Roman" panose="020B0604020202020204" pitchFamily="34" charset="0"/>
              </a:rPr>
              <a:t>A song of AIP and Sponsors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4AABC04-039B-2669-3749-D6DCD4FF69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3951" y="1642442"/>
            <a:ext cx="3981450" cy="4091607"/>
          </a:xfrm>
        </p:spPr>
        <p:txBody>
          <a:bodyPr/>
          <a:lstStyle/>
          <a:p>
            <a:r>
              <a:rPr lang="en-US" sz="2400" dirty="0"/>
              <a:t>Audits</a:t>
            </a:r>
          </a:p>
          <a:p>
            <a:r>
              <a:rPr lang="en-US" sz="2400" dirty="0"/>
              <a:t>Revenue producing projects</a:t>
            </a:r>
          </a:p>
          <a:p>
            <a:r>
              <a:rPr lang="en-US" sz="2400" dirty="0"/>
              <a:t>Projects eligible and justified</a:t>
            </a:r>
          </a:p>
          <a:p>
            <a:r>
              <a:rPr lang="en-US" sz="2400" dirty="0"/>
              <a:t>Compatible land use around airports</a:t>
            </a:r>
          </a:p>
          <a:p>
            <a:r>
              <a:rPr lang="en-US" sz="2400" dirty="0"/>
              <a:t>Good title to land &amp; airport sponsorship</a:t>
            </a:r>
          </a:p>
          <a:p>
            <a:pPr marL="0" indent="0">
              <a:buNone/>
            </a:pPr>
            <a:endParaRPr lang="en-US" sz="2400" b="1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5136DAB-261F-F7BA-7B85-AD8C4023CB2A}"/>
              </a:ext>
            </a:extLst>
          </p:cNvPr>
          <p:cNvSpPr txBox="1">
            <a:spLocks/>
          </p:cNvSpPr>
          <p:nvPr/>
        </p:nvSpPr>
        <p:spPr>
          <a:xfrm>
            <a:off x="6591300" y="1642442"/>
            <a:ext cx="4267200" cy="437735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kern="1200" baseline="0">
                <a:solidFill>
                  <a:srgbClr val="6D6E71"/>
                </a:solidFill>
                <a:latin typeface="HelveticaNeueLT Com 55 Roman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6D6E71"/>
                </a:solidFill>
                <a:latin typeface="HelveticaNeueLT Com 55 Roman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6D6E7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6D6E7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6D6E7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FAA is coming</a:t>
            </a:r>
          </a:p>
          <a:p>
            <a:r>
              <a:rPr lang="en-US" sz="2400" dirty="0"/>
              <a:t>A sponsor always pays their debts</a:t>
            </a:r>
          </a:p>
          <a:p>
            <a:r>
              <a:rPr lang="en-US" sz="2400" dirty="0"/>
              <a:t>When you play the game of AIP, you win or you die</a:t>
            </a:r>
          </a:p>
          <a:p>
            <a:r>
              <a:rPr lang="en-US" sz="2400" dirty="0"/>
              <a:t>You know nothing Jon Doe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400" dirty="0"/>
              <a:t>The documents are dark &amp; full of terrors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711924-D329-22B4-C36D-0AA71165FBBF}"/>
              </a:ext>
            </a:extLst>
          </p:cNvPr>
          <p:cNvSpPr txBox="1"/>
          <p:nvPr/>
        </p:nvSpPr>
        <p:spPr>
          <a:xfrm>
            <a:off x="1789457" y="5529261"/>
            <a:ext cx="8613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3784B"/>
                </a:solidFill>
              </a:rPr>
              <a:t>FY24 applications and FY24-28 CIPs due 11/11/22</a:t>
            </a:r>
          </a:p>
          <a:p>
            <a:pPr algn="ctr"/>
            <a:r>
              <a:rPr lang="en-US" sz="2400" b="1" dirty="0">
                <a:solidFill>
                  <a:srgbClr val="6D6E71"/>
                </a:solidFill>
              </a:rPr>
              <a:t>Have your </a:t>
            </a:r>
            <a:r>
              <a:rPr lang="en-US" sz="2400" b="1" i="1" dirty="0">
                <a:solidFill>
                  <a:srgbClr val="6D6E71"/>
                </a:solidFill>
              </a:rPr>
              <a:t>house of documentation </a:t>
            </a:r>
            <a:r>
              <a:rPr lang="en-US" sz="2400" b="1" dirty="0">
                <a:solidFill>
                  <a:srgbClr val="6D6E71"/>
                </a:solidFill>
              </a:rPr>
              <a:t>in order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4177ED-0CDD-1AEF-153D-7B4D6DB36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793" y="558570"/>
            <a:ext cx="3290887" cy="8775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11235A-9AA5-43DB-3438-5C97835AC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6" y="5364343"/>
            <a:ext cx="2429466" cy="13656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1D7F9C-5E3A-D2C8-E32E-DC7DA0CFD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0888" y="5364343"/>
            <a:ext cx="2429467" cy="136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52762" y="939165"/>
            <a:ext cx="8086476" cy="5681367"/>
          </a:xfrm>
          <a:prstGeom prst="rect">
            <a:avLst/>
          </a:prstGeom>
          <a:ln>
            <a:noFill/>
          </a:ln>
          <a:effectLst>
            <a:outerShdw blurRad="215900" dist="38100" dir="5400000" sx="101000" sy="101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ctrTitle"/>
          </p:nvPr>
        </p:nvSpPr>
        <p:spPr>
          <a:xfrm>
            <a:off x="2186609" y="1202483"/>
            <a:ext cx="7911547" cy="779372"/>
          </a:xfrm>
        </p:spPr>
        <p:txBody>
          <a:bodyPr>
            <a:noAutofit/>
          </a:bodyPr>
          <a:lstStyle/>
          <a:p>
            <a:pPr algn="ctr">
              <a:spcBef>
                <a:spcPts val="750"/>
              </a:spcBef>
            </a:pPr>
            <a:r>
              <a:rPr lang="en-US" sz="1800" dirty="0">
                <a:latin typeface="HelveticaNeueLT Com 55 Roman" panose="020B0604020202020204" pitchFamily="34" charset="0"/>
                <a:ea typeface="+mn-ea"/>
                <a:cs typeface="+mn-cs"/>
              </a:rPr>
              <a:t>Barrow County Airport</a:t>
            </a:r>
            <a:br>
              <a:rPr lang="en-US" sz="1800" dirty="0">
                <a:latin typeface="HelveticaNeueLT Com 55 Roman" panose="020B0604020202020204" pitchFamily="34" charset="0"/>
                <a:ea typeface="+mn-ea"/>
                <a:cs typeface="+mn-cs"/>
              </a:rPr>
            </a:br>
            <a:r>
              <a:rPr lang="en-US" sz="1800" dirty="0">
                <a:latin typeface="HelveticaNeueLT Com 55 Roman" panose="020B0604020202020204" pitchFamily="34" charset="0"/>
                <a:ea typeface="+mn-ea"/>
                <a:cs typeface="+mn-cs"/>
              </a:rPr>
              <a:t>Rehabilitate and Extend Taxiway A, Taxiway Fillets, Construct Blast Pad and Remark Runway 13 End</a:t>
            </a:r>
            <a:br>
              <a:rPr lang="en-US" sz="1800" dirty="0">
                <a:latin typeface="HelveticaNeueLT Com 55 Roman" panose="020B0604020202020204" pitchFamily="34" charset="0"/>
                <a:ea typeface="+mn-ea"/>
                <a:cs typeface="+mn-cs"/>
              </a:rPr>
            </a:br>
            <a:r>
              <a:rPr lang="en-US" sz="1800" dirty="0">
                <a:latin typeface="HelveticaNeueLT Com 55 Roman" panose="020B0604020202020204" pitchFamily="34" charset="0"/>
                <a:ea typeface="+mn-ea"/>
                <a:cs typeface="+mn-cs"/>
              </a:rPr>
              <a:t>Total Project Cost $2,974,998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half" idx="1"/>
          </p:nvPr>
        </p:nvSpPr>
        <p:spPr>
          <a:xfrm>
            <a:off x="3362121" y="2612542"/>
            <a:ext cx="5534945" cy="3184457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9EAEEA-6AB9-4569-1762-2F5A55526F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721" y="1981855"/>
            <a:ext cx="4589145" cy="3441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52D35B-0FD9-CA5A-340E-BCF9632C15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899" y="3233083"/>
            <a:ext cx="4382135" cy="3286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81375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FA556-5CB2-4370-90DF-EDD69255B25B}"/>
              </a:ext>
            </a:extLst>
          </p:cNvPr>
          <p:cNvSpPr txBox="1"/>
          <p:nvPr/>
        </p:nvSpPr>
        <p:spPr>
          <a:xfrm>
            <a:off x="666750" y="2964582"/>
            <a:ext cx="54292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FY18 $1B; GA received $14.4M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BHC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CWV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, 18A, SAV)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FY19 $500M; GA received $12.6M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AZE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PXE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OKC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VPC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CSG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FY20 $400M; GA received $1.1M (SAV)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FY21 $400M; GA received $5.3M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BGE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VDI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LGC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DNN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FY22 No projects announced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B75F819-FF17-1BEF-6D99-012E242FC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7217" y="721943"/>
            <a:ext cx="9839903" cy="579194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HelveticaNeueLT Com 55 Roman" panose="020B0604020202020204" pitchFamily="34" charset="0"/>
              </a:rPr>
              <a:t>Supplemental Appropriation Funding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FD377C-4B6E-E2E7-5CD6-253B3EBDEBF0}"/>
              </a:ext>
            </a:extLst>
          </p:cNvPr>
          <p:cNvSpPr txBox="1"/>
          <p:nvPr/>
        </p:nvSpPr>
        <p:spPr>
          <a:xfrm>
            <a:off x="1610677" y="1424962"/>
            <a:ext cx="8970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3784B"/>
                </a:solidFill>
              </a:rPr>
              <a:t>Congress can appropriate up to $1B annually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3784B"/>
                </a:solidFill>
              </a:rPr>
              <a:t>Funds are above normal AIP funding amounts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3784B"/>
                </a:solidFill>
              </a:rPr>
              <a:t>Impact on Georgia Airports</a:t>
            </a:r>
          </a:p>
        </p:txBody>
      </p:sp>
      <p:pic>
        <p:nvPicPr>
          <p:cNvPr id="6" name="Picture 5" descr="A picture containing road, way, mountain, nature&#10;&#10;Description automatically generated">
            <a:extLst>
              <a:ext uri="{FF2B5EF4-FFF2-40B4-BE49-F238E27FC236}">
                <a16:creationId xmlns:a16="http://schemas.microsoft.com/office/drawing/2014/main" id="{90F51137-AE53-EA3B-8545-EF7C34EC6F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76" y="2431182"/>
            <a:ext cx="5191224" cy="38934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07CA6A-CAA6-5A9F-18F5-47397E7B9213}"/>
              </a:ext>
            </a:extLst>
          </p:cNvPr>
          <p:cNvSpPr txBox="1"/>
          <p:nvPr/>
        </p:nvSpPr>
        <p:spPr>
          <a:xfrm>
            <a:off x="6762750" y="5905500"/>
            <a:ext cx="249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Kaolin Field</a:t>
            </a:r>
          </a:p>
        </p:txBody>
      </p:sp>
    </p:spTree>
    <p:extLst>
      <p:ext uri="{BB962C8B-B14F-4D97-AF65-F5344CB8AC3E}">
        <p14:creationId xmlns:p14="http://schemas.microsoft.com/office/powerpoint/2010/main" val="13661255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93844" y="929640"/>
            <a:ext cx="8086476" cy="5681367"/>
          </a:xfrm>
          <a:prstGeom prst="rect">
            <a:avLst/>
          </a:prstGeom>
          <a:ln>
            <a:noFill/>
          </a:ln>
          <a:effectLst>
            <a:outerShdw blurRad="215900" dist="38100" dir="5400000" sx="101000" sy="101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ctrTitle"/>
          </p:nvPr>
        </p:nvSpPr>
        <p:spPr>
          <a:xfrm>
            <a:off x="2186610" y="988560"/>
            <a:ext cx="7911547" cy="811666"/>
          </a:xfrm>
        </p:spPr>
        <p:txBody>
          <a:bodyPr>
            <a:noAutofit/>
          </a:bodyPr>
          <a:lstStyle/>
          <a:p>
            <a:pPr algn="ctr">
              <a:spcBef>
                <a:spcPts val="750"/>
              </a:spcBef>
            </a:pPr>
            <a:r>
              <a:rPr lang="en-US" sz="1800" dirty="0">
                <a:latin typeface="HelveticaNeueLT Com 55 Roman" panose="020B0604020202020204" pitchFamily="34" charset="0"/>
                <a:ea typeface="+mn-ea"/>
                <a:cs typeface="+mn-cs"/>
              </a:rPr>
              <a:t>Cartersville Airport</a:t>
            </a:r>
            <a:br>
              <a:rPr lang="en-US" sz="1800" dirty="0">
                <a:latin typeface="HelveticaNeueLT Com 55 Roman" panose="020B0604020202020204" pitchFamily="34" charset="0"/>
                <a:ea typeface="+mn-ea"/>
                <a:cs typeface="+mn-cs"/>
              </a:rPr>
            </a:br>
            <a:r>
              <a:rPr lang="en-US" sz="1800" dirty="0">
                <a:latin typeface="HelveticaNeueLT Com 55 Roman" panose="020B0604020202020204" pitchFamily="34" charset="0"/>
                <a:ea typeface="+mn-ea"/>
                <a:cs typeface="+mn-cs"/>
              </a:rPr>
              <a:t>Construct EMAS and Rehabilitate Runway</a:t>
            </a:r>
            <a:br>
              <a:rPr lang="en-US" sz="1800" dirty="0">
                <a:latin typeface="HelveticaNeueLT Com 55 Roman" panose="020B0604020202020204" pitchFamily="34" charset="0"/>
                <a:ea typeface="+mn-ea"/>
                <a:cs typeface="+mn-cs"/>
              </a:rPr>
            </a:br>
            <a:r>
              <a:rPr lang="en-US" sz="1800" dirty="0">
                <a:latin typeface="HelveticaNeueLT Com 55 Roman" panose="020B0604020202020204" pitchFamily="34" charset="0"/>
                <a:ea typeface="+mn-ea"/>
                <a:cs typeface="+mn-cs"/>
              </a:rPr>
              <a:t>Total Project Cost $10,513,409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half" idx="1"/>
          </p:nvPr>
        </p:nvSpPr>
        <p:spPr>
          <a:xfrm>
            <a:off x="3362121" y="2612542"/>
            <a:ext cx="5534945" cy="3184457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2" name="Picture 1" descr="A picture containing sky, outdoor, grass&#10;&#10;Description automatically generated">
            <a:extLst>
              <a:ext uri="{FF2B5EF4-FFF2-40B4-BE49-F238E27FC236}">
                <a16:creationId xmlns:a16="http://schemas.microsoft.com/office/drawing/2014/main" id="{FB1EFF1A-45B9-0D43-B84E-2401BB08FF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397" y="1943123"/>
            <a:ext cx="5935205" cy="4452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75387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93844" y="929640"/>
            <a:ext cx="8086476" cy="5681367"/>
          </a:xfrm>
          <a:prstGeom prst="rect">
            <a:avLst/>
          </a:prstGeom>
          <a:ln>
            <a:noFill/>
          </a:ln>
          <a:effectLst>
            <a:outerShdw blurRad="215900" dist="38100" dir="5400000" sx="101000" sy="101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ctrTitle"/>
          </p:nvPr>
        </p:nvSpPr>
        <p:spPr>
          <a:xfrm>
            <a:off x="2186610" y="929640"/>
            <a:ext cx="7911547" cy="868622"/>
          </a:xfrm>
        </p:spPr>
        <p:txBody>
          <a:bodyPr>
            <a:noAutofit/>
          </a:bodyPr>
          <a:lstStyle/>
          <a:p>
            <a:pPr algn="ctr">
              <a:spcBef>
                <a:spcPts val="750"/>
              </a:spcBef>
            </a:pPr>
            <a:r>
              <a:rPr lang="en-US" sz="1800" dirty="0">
                <a:latin typeface="HelveticaNeueLT Com 55 Roman" panose="020B0604020202020204" pitchFamily="34" charset="0"/>
                <a:ea typeface="+mn-ea"/>
                <a:cs typeface="+mn-cs"/>
              </a:rPr>
              <a:t>Monroe – Cy Nunnally Memorial Airport</a:t>
            </a:r>
            <a:br>
              <a:rPr lang="en-US" sz="1800" dirty="0">
                <a:latin typeface="HelveticaNeueLT Com 55 Roman" panose="020B0604020202020204" pitchFamily="34" charset="0"/>
                <a:ea typeface="+mn-ea"/>
                <a:cs typeface="+mn-cs"/>
              </a:rPr>
            </a:br>
            <a:r>
              <a:rPr lang="en-US" sz="1800" dirty="0">
                <a:latin typeface="HelveticaNeueLT Com 55 Roman" panose="020B0604020202020204" pitchFamily="34" charset="0"/>
                <a:ea typeface="+mn-ea"/>
                <a:cs typeface="+mn-cs"/>
              </a:rPr>
              <a:t>Rehabilitation of Runway 3-21 </a:t>
            </a:r>
            <a:br>
              <a:rPr lang="en-US" sz="1800" dirty="0">
                <a:latin typeface="HelveticaNeueLT Com 55 Roman" panose="020B0604020202020204" pitchFamily="34" charset="0"/>
                <a:ea typeface="+mn-ea"/>
                <a:cs typeface="+mn-cs"/>
              </a:rPr>
            </a:br>
            <a:r>
              <a:rPr lang="en-US" sz="1800" dirty="0">
                <a:latin typeface="HelveticaNeueLT Com 55 Roman" panose="020B0604020202020204" pitchFamily="34" charset="0"/>
                <a:ea typeface="+mn-ea"/>
                <a:cs typeface="+mn-cs"/>
              </a:rPr>
              <a:t>Total Project Cost $993,164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half" idx="1"/>
          </p:nvPr>
        </p:nvSpPr>
        <p:spPr>
          <a:xfrm>
            <a:off x="3362121" y="2612542"/>
            <a:ext cx="5534945" cy="3184457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A07087-5AA6-4127-8755-A7BB8DDC770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60" y="1798262"/>
            <a:ext cx="6990080" cy="4511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0005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93844" y="929640"/>
            <a:ext cx="8086476" cy="5681367"/>
          </a:xfrm>
          <a:prstGeom prst="rect">
            <a:avLst/>
          </a:prstGeom>
          <a:ln>
            <a:noFill/>
          </a:ln>
          <a:effectLst>
            <a:outerShdw blurRad="215900" dist="38100" dir="5400000" sx="101000" sy="101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ctrTitle"/>
          </p:nvPr>
        </p:nvSpPr>
        <p:spPr>
          <a:xfrm>
            <a:off x="2186610" y="929640"/>
            <a:ext cx="7911547" cy="868622"/>
          </a:xfrm>
        </p:spPr>
        <p:txBody>
          <a:bodyPr>
            <a:noAutofit/>
          </a:bodyPr>
          <a:lstStyle/>
          <a:p>
            <a:pPr algn="ctr">
              <a:spcBef>
                <a:spcPts val="750"/>
              </a:spcBef>
            </a:pPr>
            <a:r>
              <a:rPr lang="en-US" sz="1800" dirty="0">
                <a:latin typeface="HelveticaNeueLT Com 55 Roman" panose="020B0604020202020204" pitchFamily="34" charset="0"/>
                <a:ea typeface="+mn-ea"/>
                <a:cs typeface="+mn-cs"/>
              </a:rPr>
              <a:t>Perry-Houston County Airport</a:t>
            </a:r>
            <a:br>
              <a:rPr lang="en-US" sz="1800" dirty="0">
                <a:latin typeface="HelveticaNeueLT Com 55 Roman" panose="020B0604020202020204" pitchFamily="34" charset="0"/>
                <a:ea typeface="+mn-ea"/>
                <a:cs typeface="+mn-cs"/>
              </a:rPr>
            </a:br>
            <a:r>
              <a:rPr lang="en-US" sz="1800" dirty="0">
                <a:latin typeface="HelveticaNeueLT Com 55 Roman" panose="020B0604020202020204" pitchFamily="34" charset="0"/>
                <a:ea typeface="+mn-ea"/>
                <a:cs typeface="+mn-cs"/>
              </a:rPr>
              <a:t>Rehabilitation and Improve Runway 18-36</a:t>
            </a:r>
            <a:br>
              <a:rPr lang="en-US" sz="1800" dirty="0">
                <a:latin typeface="HelveticaNeueLT Com 55 Roman" panose="020B0604020202020204" pitchFamily="34" charset="0"/>
                <a:ea typeface="+mn-ea"/>
                <a:cs typeface="+mn-cs"/>
              </a:rPr>
            </a:br>
            <a:r>
              <a:rPr lang="en-US" sz="1800" dirty="0">
                <a:latin typeface="HelveticaNeueLT Com 55 Roman" panose="020B0604020202020204" pitchFamily="34" charset="0"/>
                <a:ea typeface="+mn-ea"/>
                <a:cs typeface="+mn-cs"/>
              </a:rPr>
              <a:t>Total Project Cost $2,373,635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half" idx="1"/>
          </p:nvPr>
        </p:nvSpPr>
        <p:spPr>
          <a:xfrm>
            <a:off x="3362121" y="2612542"/>
            <a:ext cx="5534945" cy="3184457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64D4F8-5BD2-B527-6CE0-BF1921BE0E0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983" y="2875173"/>
            <a:ext cx="4870172" cy="3316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68609E-B267-6EB8-9E11-D8E7057DC2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621" y="2060893"/>
            <a:ext cx="4875142" cy="3184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97301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93844" y="929640"/>
            <a:ext cx="8086476" cy="5681367"/>
          </a:xfrm>
          <a:prstGeom prst="rect">
            <a:avLst/>
          </a:prstGeom>
          <a:ln>
            <a:noFill/>
          </a:ln>
          <a:effectLst>
            <a:outerShdw blurRad="215900" dist="38100" dir="5400000" sx="101000" sy="101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ctrTitle"/>
          </p:nvPr>
        </p:nvSpPr>
        <p:spPr>
          <a:xfrm>
            <a:off x="2186610" y="840079"/>
            <a:ext cx="7911547" cy="958182"/>
          </a:xfrm>
        </p:spPr>
        <p:txBody>
          <a:bodyPr>
            <a:noAutofit/>
          </a:bodyPr>
          <a:lstStyle/>
          <a:p>
            <a:pPr algn="ctr">
              <a:spcBef>
                <a:spcPts val="750"/>
              </a:spcBef>
            </a:pPr>
            <a:r>
              <a:rPr lang="en-US" sz="1800" dirty="0">
                <a:latin typeface="HelveticaNeueLT Com 55 Roman" panose="020B0604020202020204" pitchFamily="34" charset="0"/>
                <a:ea typeface="+mn-ea"/>
                <a:cs typeface="+mn-cs"/>
              </a:rPr>
              <a:t>Vidalia Regional Airport</a:t>
            </a:r>
            <a:br>
              <a:rPr lang="en-US" sz="1800" dirty="0">
                <a:latin typeface="HelveticaNeueLT Com 55 Roman" panose="020B0604020202020204" pitchFamily="34" charset="0"/>
                <a:ea typeface="+mn-ea"/>
                <a:cs typeface="+mn-cs"/>
              </a:rPr>
            </a:br>
            <a:r>
              <a:rPr lang="en-US" sz="1800" dirty="0">
                <a:latin typeface="HelveticaNeueLT Com 55 Roman" panose="020B0604020202020204" pitchFamily="34" charset="0"/>
                <a:ea typeface="+mn-ea"/>
                <a:cs typeface="+mn-cs"/>
              </a:rPr>
              <a:t>Rehabilitate Apron</a:t>
            </a:r>
            <a:br>
              <a:rPr lang="en-US" sz="1800" dirty="0">
                <a:latin typeface="HelveticaNeueLT Com 55 Roman" panose="020B0604020202020204" pitchFamily="34" charset="0"/>
                <a:ea typeface="+mn-ea"/>
                <a:cs typeface="+mn-cs"/>
              </a:rPr>
            </a:br>
            <a:r>
              <a:rPr lang="en-US" sz="1800" dirty="0">
                <a:latin typeface="HelveticaNeueLT Com 55 Roman" panose="020B0604020202020204" pitchFamily="34" charset="0"/>
                <a:ea typeface="+mn-ea"/>
                <a:cs typeface="+mn-cs"/>
              </a:rPr>
              <a:t>Total Project Cost $1,909,940</a:t>
            </a:r>
          </a:p>
        </p:txBody>
      </p:sp>
      <p:pic>
        <p:nvPicPr>
          <p:cNvPr id="4" name="Picture 3" descr="A picture containing ground, way, road&#10;&#10;Description automatically generated">
            <a:extLst>
              <a:ext uri="{FF2B5EF4-FFF2-40B4-BE49-F238E27FC236}">
                <a16:creationId xmlns:a16="http://schemas.microsoft.com/office/drawing/2014/main" id="{D88D22BD-4C55-75DF-B198-D8CB4F76A8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496" y="1887822"/>
            <a:ext cx="4961709" cy="3071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6533D8-B79C-505E-8115-F873ECB110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418" y="3711732"/>
            <a:ext cx="4961708" cy="2683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73583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1943100" y="1384183"/>
            <a:ext cx="8305800" cy="546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085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pPr algn="ctr"/>
            <a:endParaRPr lang="en-US" sz="4000" b="1" dirty="0">
              <a:solidFill>
                <a:srgbClr val="085694"/>
              </a:solidFill>
              <a:latin typeface="Calibri"/>
            </a:endParaRPr>
          </a:p>
          <a:p>
            <a:pPr algn="ctr"/>
            <a:r>
              <a:rPr lang="en-US" sz="3200" b="1" dirty="0">
                <a:solidFill>
                  <a:srgbClr val="13784B"/>
                </a:solidFill>
                <a:latin typeface="Calibri"/>
              </a:rPr>
              <a:t>Colette Williams, Assistant Manager</a:t>
            </a:r>
          </a:p>
          <a:p>
            <a:pPr algn="ctr"/>
            <a:r>
              <a:rPr lang="en-US" sz="3200" b="1" dirty="0">
                <a:solidFill>
                  <a:srgbClr val="13784B"/>
                </a:solidFill>
                <a:latin typeface="Calibri"/>
              </a:rPr>
              <a:t>Michael Giambrone, Planning Manager </a:t>
            </a:r>
          </a:p>
          <a:p>
            <a:pPr algn="ctr"/>
            <a:endParaRPr lang="en-US" sz="4000" b="1" dirty="0">
              <a:solidFill>
                <a:srgbClr val="13784B"/>
              </a:solidFill>
              <a:latin typeface="Calibri"/>
            </a:endParaRPr>
          </a:p>
          <a:p>
            <a:pPr algn="ctr"/>
            <a:r>
              <a:rPr lang="en-US" sz="3200" b="1" dirty="0">
                <a:solidFill>
                  <a:srgbClr val="13784B"/>
                </a:solidFill>
                <a:latin typeface="Calibri"/>
              </a:rPr>
              <a:t>Visit us</a:t>
            </a:r>
          </a:p>
          <a:p>
            <a:pPr algn="ctr"/>
            <a:r>
              <a:rPr lang="en-US" sz="3200" b="1" dirty="0">
                <a:solidFill>
                  <a:srgbClr val="13784B"/>
                </a:solidFill>
                <a:latin typeface="Calibri"/>
              </a:rPr>
              <a:t>dot.ga.gov/aviation</a:t>
            </a:r>
          </a:p>
          <a:p>
            <a:pPr lvl="1"/>
            <a:endParaRPr lang="en-US" sz="2100" dirty="0">
              <a:solidFill>
                <a:srgbClr val="085694"/>
              </a:solidFill>
            </a:endParaRPr>
          </a:p>
          <a:p>
            <a:pPr algn="ctr"/>
            <a:endParaRPr lang="en-US" sz="4000" b="1" dirty="0">
              <a:solidFill>
                <a:srgbClr val="085694"/>
              </a:solidFill>
              <a:latin typeface="Calibri"/>
            </a:endParaRPr>
          </a:p>
          <a:p>
            <a:pPr algn="ctr"/>
            <a:endParaRPr lang="en-US" sz="1400" b="1" dirty="0">
              <a:solidFill>
                <a:srgbClr val="085694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2615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669C-1B26-4CDF-A742-C517C0D3D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6037" y="812387"/>
            <a:ext cx="7379927" cy="579194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HelveticaNeueLT Com 55 Roman" panose="020B0604020202020204" pitchFamily="34" charset="0"/>
              </a:rPr>
              <a:t>Georgia FY22 Airport Aid Program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F16489-8EC2-477D-B6BB-BB12AE58AD37}"/>
              </a:ext>
            </a:extLst>
          </p:cNvPr>
          <p:cNvSpPr txBox="1">
            <a:spLocks/>
          </p:cNvSpPr>
          <p:nvPr/>
        </p:nvSpPr>
        <p:spPr>
          <a:xfrm>
            <a:off x="2735855" y="4055139"/>
            <a:ext cx="6841533" cy="1208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kern="1200" baseline="0">
                <a:solidFill>
                  <a:srgbClr val="6D6E71"/>
                </a:solidFill>
                <a:latin typeface="HelveticaNeueLT Com 55 Roman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6D6E71"/>
                </a:solidFill>
                <a:latin typeface="HelveticaNeueLT Com 55 Roman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D6E7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D6E7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D6E7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1C6F47"/>
              </a:buClr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292 applications received</a:t>
            </a:r>
          </a:p>
          <a:p>
            <a:pPr>
              <a:buClr>
                <a:srgbClr val="1C6F47"/>
              </a:buClr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82 CRRSAA contracts=$1.44M; 82 ARPA contracts=$3.4M</a:t>
            </a:r>
          </a:p>
          <a:p>
            <a:pPr>
              <a:buClr>
                <a:srgbClr val="1C6F47"/>
              </a:buClr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242 contracts; approx. 200% increase due to relief programs</a:t>
            </a:r>
          </a:p>
          <a:p>
            <a:pPr>
              <a:buClr>
                <a:srgbClr val="1C6F47"/>
              </a:buClr>
            </a:pPr>
            <a:r>
              <a:rPr lang="en-US" sz="2000" dirty="0">
                <a:latin typeface="+mn-lt"/>
              </a:rPr>
              <a:t>66% of Georgia airports received funding</a:t>
            </a:r>
          </a:p>
          <a:p>
            <a:pPr>
              <a:buClr>
                <a:srgbClr val="1C6F47"/>
              </a:buClr>
            </a:pPr>
            <a:r>
              <a:rPr lang="en-US" sz="2000" dirty="0">
                <a:latin typeface="+mn-lt"/>
              </a:rPr>
              <a:t>68 out of 103 airports received financial assistance</a:t>
            </a:r>
          </a:p>
          <a:p>
            <a:pPr>
              <a:buClr>
                <a:srgbClr val="1C6F47"/>
              </a:buClr>
            </a:pPr>
            <a:r>
              <a:rPr lang="en-US" sz="2000" dirty="0">
                <a:latin typeface="+mn-lt"/>
              </a:rPr>
              <a:t>Received $18.5M in FY22 amended budget; obligate in FY23</a:t>
            </a:r>
          </a:p>
          <a:p>
            <a:pPr>
              <a:buClr>
                <a:srgbClr val="1C6F47"/>
              </a:buClr>
            </a:pPr>
            <a:endParaRPr lang="en-US" sz="20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endParaRPr lang="en-US" sz="20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endParaRPr lang="en-US" sz="18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197EB80-8185-479F-B2C6-686E85E418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313291"/>
              </p:ext>
            </p:extLst>
          </p:nvPr>
        </p:nvGraphicFramePr>
        <p:xfrm>
          <a:off x="2735855" y="1519367"/>
          <a:ext cx="6841533" cy="228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8029">
                  <a:extLst>
                    <a:ext uri="{9D8B030D-6E8A-4147-A177-3AD203B41FA5}">
                      <a16:colId xmlns:a16="http://schemas.microsoft.com/office/drawing/2014/main" val="792086224"/>
                    </a:ext>
                  </a:extLst>
                </a:gridCol>
                <a:gridCol w="1711168">
                  <a:extLst>
                    <a:ext uri="{9D8B030D-6E8A-4147-A177-3AD203B41FA5}">
                      <a16:colId xmlns:a16="http://schemas.microsoft.com/office/drawing/2014/main" val="575043693"/>
                    </a:ext>
                  </a:extLst>
                </a:gridCol>
                <a:gridCol w="1711168">
                  <a:extLst>
                    <a:ext uri="{9D8B030D-6E8A-4147-A177-3AD203B41FA5}">
                      <a16:colId xmlns:a16="http://schemas.microsoft.com/office/drawing/2014/main" val="364247084"/>
                    </a:ext>
                  </a:extLst>
                </a:gridCol>
                <a:gridCol w="1711168">
                  <a:extLst>
                    <a:ext uri="{9D8B030D-6E8A-4147-A177-3AD203B41FA5}">
                      <a16:colId xmlns:a16="http://schemas.microsoft.com/office/drawing/2014/main" val="783795879"/>
                    </a:ext>
                  </a:extLst>
                </a:gridCol>
              </a:tblGrid>
              <a:tr h="4560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FY22 Apps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FY22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FY22 Actual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9404592"/>
                  </a:ext>
                </a:extLst>
              </a:tr>
              <a:tr h="4560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Federal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$162.7M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$46.6M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$41.1M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8729964"/>
                  </a:ext>
                </a:extLst>
              </a:tr>
              <a:tr h="4560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$22.1M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$17.0M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$17.3M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7701639"/>
                  </a:ext>
                </a:extLst>
              </a:tr>
              <a:tr h="4560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$16.6M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$9.2M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$6.4M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224659"/>
                  </a:ext>
                </a:extLst>
              </a:tr>
              <a:tr h="4560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$201.4M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$72.8M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$64.8M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6948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669C-1B26-4CDF-A742-C517C0D3D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6037" y="812387"/>
            <a:ext cx="7379927" cy="579194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HelveticaNeueLT Com 55 Roman" panose="020B0604020202020204" pitchFamily="34" charset="0"/>
              </a:rPr>
              <a:t>Georgia FY23 Airport Aid Program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F16489-8EC2-477D-B6BB-BB12AE58AD37}"/>
              </a:ext>
            </a:extLst>
          </p:cNvPr>
          <p:cNvSpPr txBox="1">
            <a:spLocks/>
          </p:cNvSpPr>
          <p:nvPr/>
        </p:nvSpPr>
        <p:spPr>
          <a:xfrm>
            <a:off x="2735855" y="4055139"/>
            <a:ext cx="6841533" cy="1208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kern="1200" baseline="0">
                <a:solidFill>
                  <a:srgbClr val="6D6E71"/>
                </a:solidFill>
                <a:latin typeface="HelveticaNeueLT Com 55 Roman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6D6E71"/>
                </a:solidFill>
                <a:latin typeface="HelveticaNeueLT Com 55 Roman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D6E7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D6E7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D6E7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1C6F47"/>
              </a:buClr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355 applications received</a:t>
            </a:r>
          </a:p>
          <a:p>
            <a:pPr>
              <a:buClr>
                <a:srgbClr val="1C6F47"/>
              </a:buClr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95 contracts</a:t>
            </a:r>
          </a:p>
          <a:p>
            <a:pPr>
              <a:buClr>
                <a:srgbClr val="1C6F47"/>
              </a:buClr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FY23 budget increased by $9M</a:t>
            </a:r>
          </a:p>
          <a:p>
            <a:pPr marL="0" indent="0">
              <a:buNone/>
            </a:pPr>
            <a:endParaRPr lang="en-US" sz="20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endParaRPr lang="en-US" sz="1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C8A7C12-264F-4F61-B22A-F2011CECA5A0}"/>
              </a:ext>
            </a:extLst>
          </p:cNvPr>
          <p:cNvSpPr txBox="1">
            <a:spLocks/>
          </p:cNvSpPr>
          <p:nvPr/>
        </p:nvSpPr>
        <p:spPr>
          <a:xfrm>
            <a:off x="2077673" y="5285065"/>
            <a:ext cx="8036654" cy="1072447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085694"/>
                </a:solidFill>
                <a:latin typeface="ITC Avant Garde Std Md" panose="020B06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13784B"/>
                </a:solidFill>
                <a:latin typeface="+mn-lt"/>
              </a:rPr>
              <a:t>All projects in FY23 must have bids opened by March 1, 2023. </a:t>
            </a:r>
          </a:p>
          <a:p>
            <a:pPr algn="ctr"/>
            <a:endParaRPr lang="en-US" sz="1800" dirty="0">
              <a:latin typeface="+mn-lt"/>
            </a:endParaRPr>
          </a:p>
          <a:p>
            <a:pPr algn="ctr"/>
            <a:r>
              <a:rPr lang="en-US" sz="18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Only exception is discretionary projects or projects identified by GDOT.</a:t>
            </a:r>
            <a:endParaRPr lang="en-US" sz="2400" b="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197EB80-8185-479F-B2C6-686E85E418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510253"/>
              </p:ext>
            </p:extLst>
          </p:nvPr>
        </p:nvGraphicFramePr>
        <p:xfrm>
          <a:off x="2735855" y="1519367"/>
          <a:ext cx="6841533" cy="228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8029">
                  <a:extLst>
                    <a:ext uri="{9D8B030D-6E8A-4147-A177-3AD203B41FA5}">
                      <a16:colId xmlns:a16="http://schemas.microsoft.com/office/drawing/2014/main" val="792086224"/>
                    </a:ext>
                  </a:extLst>
                </a:gridCol>
                <a:gridCol w="1711168">
                  <a:extLst>
                    <a:ext uri="{9D8B030D-6E8A-4147-A177-3AD203B41FA5}">
                      <a16:colId xmlns:a16="http://schemas.microsoft.com/office/drawing/2014/main" val="575043693"/>
                    </a:ext>
                  </a:extLst>
                </a:gridCol>
                <a:gridCol w="1711168">
                  <a:extLst>
                    <a:ext uri="{9D8B030D-6E8A-4147-A177-3AD203B41FA5}">
                      <a16:colId xmlns:a16="http://schemas.microsoft.com/office/drawing/2014/main" val="364247084"/>
                    </a:ext>
                  </a:extLst>
                </a:gridCol>
                <a:gridCol w="1711168">
                  <a:extLst>
                    <a:ext uri="{9D8B030D-6E8A-4147-A177-3AD203B41FA5}">
                      <a16:colId xmlns:a16="http://schemas.microsoft.com/office/drawing/2014/main" val="783795879"/>
                    </a:ext>
                  </a:extLst>
                </a:gridCol>
              </a:tblGrid>
              <a:tr h="4560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FY23 Apps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FY23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Difference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9404592"/>
                  </a:ext>
                </a:extLst>
              </a:tr>
              <a:tr h="4560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Federal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$187.7M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$62.0M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$125.7M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8729964"/>
                  </a:ext>
                </a:extLst>
              </a:tr>
              <a:tr h="4560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$71.7M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$26.4M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$45.3M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7701639"/>
                  </a:ext>
                </a:extLst>
              </a:tr>
              <a:tr h="4560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$35.1M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$10.8M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$24.3M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224659"/>
                  </a:ext>
                </a:extLst>
              </a:tr>
              <a:tr h="4560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$294.5M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$99.2M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$195.3M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9606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5F201-1EE0-41BC-90B4-A657C0B09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6037" y="832380"/>
            <a:ext cx="7379927" cy="579194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HelveticaNeueLT Com 55 Roman" panose="020B0604020202020204"/>
              </a:rPr>
              <a:t>Project Types by FY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0FD2-03CE-423C-A04C-54EBC36768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06037" y="1559154"/>
            <a:ext cx="7379927" cy="2111499"/>
          </a:xfrm>
        </p:spPr>
        <p:txBody>
          <a:bodyPr/>
          <a:lstStyle/>
          <a:p>
            <a:pPr algn="l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13784B"/>
                </a:solidFill>
              </a:rPr>
              <a:t>Most Common Types of Projects	</a:t>
            </a:r>
            <a:r>
              <a:rPr lang="en-US" sz="2400" b="1" u="sng" dirty="0">
                <a:solidFill>
                  <a:srgbClr val="13784B"/>
                </a:solidFill>
              </a:rPr>
              <a:t>FY22</a:t>
            </a:r>
            <a:r>
              <a:rPr lang="en-US" sz="2400" b="1" dirty="0">
                <a:solidFill>
                  <a:srgbClr val="13784B"/>
                </a:solidFill>
              </a:rPr>
              <a:t>	</a:t>
            </a:r>
            <a:r>
              <a:rPr lang="en-US" sz="2400" b="1" u="sng" dirty="0">
                <a:solidFill>
                  <a:srgbClr val="13784B"/>
                </a:solidFill>
              </a:rPr>
              <a:t>FY23</a:t>
            </a:r>
          </a:p>
          <a:p>
            <a:pPr marL="800100" lvl="1" indent="-342900">
              <a:buClr>
                <a:srgbClr val="1C6F47"/>
              </a:buClr>
              <a:buFont typeface="Arial" panose="020B0604020202020204" pitchFamily="34" charset="0"/>
              <a:buChar char="•"/>
            </a:pPr>
            <a:r>
              <a:rPr lang="en-US" dirty="0"/>
              <a:t>Runway Construction/Rehab	  	   18	   22</a:t>
            </a:r>
          </a:p>
          <a:p>
            <a:pPr marL="800100" lvl="1" indent="-342900">
              <a:buClr>
                <a:srgbClr val="1C6F47"/>
              </a:buClr>
              <a:buFont typeface="Arial" panose="020B0604020202020204" pitchFamily="34" charset="0"/>
              <a:buChar char="•"/>
            </a:pPr>
            <a:r>
              <a:rPr lang="en-US" dirty="0"/>
              <a:t>Airfield Electrical		    	     5	   18     </a:t>
            </a:r>
          </a:p>
          <a:p>
            <a:pPr marL="800100" lvl="1" indent="-342900">
              <a:buClr>
                <a:srgbClr val="1C6F47"/>
              </a:buClr>
              <a:buFont typeface="Arial" panose="020B0604020202020204" pitchFamily="34" charset="0"/>
              <a:buChar char="•"/>
            </a:pPr>
            <a:r>
              <a:rPr lang="en-US" dirty="0"/>
              <a:t>Apron Construction/Rehab	    	     6	   10</a:t>
            </a:r>
          </a:p>
          <a:p>
            <a:pPr marL="800100" lvl="1" indent="-342900">
              <a:buClr>
                <a:srgbClr val="1C6F47"/>
              </a:buClr>
              <a:buFont typeface="Arial" panose="020B0604020202020204" pitchFamily="34" charset="0"/>
              <a:buChar char="•"/>
            </a:pPr>
            <a:r>
              <a:rPr lang="en-US" dirty="0"/>
              <a:t>Obstruction Removal			     8        10</a:t>
            </a:r>
          </a:p>
          <a:p>
            <a:pPr marL="800100" lvl="1" indent="-342900">
              <a:buClr>
                <a:srgbClr val="1C6F47"/>
              </a:buClr>
              <a:buFont typeface="Arial" panose="020B0604020202020204" pitchFamily="34" charset="0"/>
              <a:buChar char="•"/>
            </a:pPr>
            <a:r>
              <a:rPr lang="en-US" dirty="0"/>
              <a:t>Taxiway Construction/Rehab	    	     7	     9</a:t>
            </a:r>
          </a:p>
          <a:p>
            <a:pPr marL="800100" lvl="1" indent="-342900">
              <a:buClr>
                <a:srgbClr val="1C6F47"/>
              </a:buClr>
              <a:buFont typeface="Arial" panose="020B0604020202020204" pitchFamily="34" charset="0"/>
              <a:buChar char="•"/>
            </a:pPr>
            <a:r>
              <a:rPr lang="en-US" dirty="0"/>
              <a:t>Crack Seal and Remark		     5          8</a:t>
            </a:r>
          </a:p>
          <a:p>
            <a:pPr marL="800100" lvl="1" indent="-342900">
              <a:buClr>
                <a:srgbClr val="1C6F47"/>
              </a:buClr>
              <a:buFont typeface="Arial" panose="020B0604020202020204" pitchFamily="34" charset="0"/>
              <a:buChar char="•"/>
            </a:pPr>
            <a:r>
              <a:rPr lang="en-US" dirty="0"/>
              <a:t>Planning 				     6	     7</a:t>
            </a:r>
          </a:p>
          <a:p>
            <a:pPr marL="800100" lvl="1" indent="-342900">
              <a:buClr>
                <a:srgbClr val="1C6F47"/>
              </a:buClr>
              <a:buFont typeface="Arial" panose="020B0604020202020204" pitchFamily="34" charset="0"/>
              <a:buChar char="•"/>
            </a:pPr>
            <a:r>
              <a:rPr lang="en-US" dirty="0"/>
              <a:t>Hangar/Site Development		     7	     7</a:t>
            </a:r>
          </a:p>
          <a:p>
            <a:pPr marL="800100" lvl="1" indent="-342900">
              <a:buClr>
                <a:srgbClr val="1C6F47"/>
              </a:buClr>
              <a:buFont typeface="Arial" panose="020B0604020202020204" pitchFamily="34" charset="0"/>
              <a:buChar char="•"/>
            </a:pPr>
            <a:r>
              <a:rPr lang="en-US" dirty="0"/>
              <a:t>Land Acquisition			     9	     6</a:t>
            </a:r>
          </a:p>
          <a:p>
            <a:pPr marL="800100" lvl="1" indent="-342900">
              <a:buClr>
                <a:srgbClr val="1C6F47"/>
              </a:buClr>
              <a:buFont typeface="Arial" panose="020B0604020202020204" pitchFamily="34" charset="0"/>
              <a:buChar char="•"/>
            </a:pPr>
            <a:r>
              <a:rPr lang="en-US" dirty="0"/>
              <a:t>Fencing				    	     4	     5  </a:t>
            </a:r>
          </a:p>
          <a:p>
            <a:pPr marL="800100" lvl="1" indent="-342900">
              <a:buClr>
                <a:srgbClr val="1C6F47"/>
              </a:buClr>
              <a:buFont typeface="Arial" panose="020B0604020202020204" pitchFamily="34" charset="0"/>
              <a:buChar char="•"/>
            </a:pPr>
            <a:r>
              <a:rPr lang="en-US" dirty="0"/>
              <a:t>AWOS				    	     3	     3</a:t>
            </a:r>
          </a:p>
          <a:p>
            <a:pPr lvl="1"/>
            <a:endParaRPr lang="en-US" sz="20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94585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FF0E57-87D9-4FE4-A067-E89FAE0C6D0A}"/>
              </a:ext>
            </a:extLst>
          </p:cNvPr>
          <p:cNvSpPr txBox="1"/>
          <p:nvPr/>
        </p:nvSpPr>
        <p:spPr>
          <a:xfrm>
            <a:off x="2714903" y="621067"/>
            <a:ext cx="74394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HelveticaNeueLT Com 55 Roman" panose="020B0604020202020204"/>
              </a:rPr>
              <a:t>Historical Annual Federal Funding to Georgia</a:t>
            </a:r>
          </a:p>
          <a:p>
            <a:pPr algn="ctr"/>
            <a:endParaRPr lang="en-US" sz="3200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320D4CA-FBD3-4072-ACAD-EF12227486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2062779"/>
              </p:ext>
            </p:extLst>
          </p:nvPr>
        </p:nvGraphicFramePr>
        <p:xfrm>
          <a:off x="2303529" y="1875680"/>
          <a:ext cx="8262233" cy="416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51162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5AF70F-EE93-4429-A6FC-7522C0855ADD}"/>
              </a:ext>
            </a:extLst>
          </p:cNvPr>
          <p:cNvSpPr txBox="1"/>
          <p:nvPr/>
        </p:nvSpPr>
        <p:spPr>
          <a:xfrm>
            <a:off x="3157492" y="896645"/>
            <a:ext cx="6427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HelveticaNeueLT Com 55 Roman" panose="020B0604020202020204"/>
              </a:rPr>
              <a:t>Historical Annual State Funding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F36B79F-7BEC-4317-B75B-7C7D1D50E0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2858444"/>
              </p:ext>
            </p:extLst>
          </p:nvPr>
        </p:nvGraphicFramePr>
        <p:xfrm>
          <a:off x="1962150" y="1740023"/>
          <a:ext cx="8315326" cy="4517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64579349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 Option #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B828C18F-A981-4B6F-8316-F1A625EB7419}" vid="{CC707C9C-B315-41B6-BA58-01698137E8CC}"/>
    </a:ext>
  </a:extLst>
</a:theme>
</file>

<file path=ppt/theme/theme10.xml><?xml version="1.0" encoding="utf-8"?>
<a:theme xmlns:a="http://schemas.openxmlformats.org/drawingml/2006/main" name="4_Three Horizontal Photos at Bottom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B828C18F-A981-4B6F-8316-F1A625EB7419}" vid="{B69B7223-B2F3-4E93-994C-9EE8348C4DE6}"/>
    </a:ext>
  </a:extLst>
</a:theme>
</file>

<file path=ppt/theme/theme11.xml><?xml version="1.0" encoding="utf-8"?>
<a:theme xmlns:a="http://schemas.openxmlformats.org/drawingml/2006/main" name="5_Three Horizontal Photos at Bottom Layout">
  <a:themeElements>
    <a:clrScheme name="GDOT Additional">
      <a:dk1>
        <a:sysClr val="windowText" lastClr="000000"/>
      </a:dk1>
      <a:lt1>
        <a:sysClr val="window" lastClr="FFFFFF"/>
      </a:lt1>
      <a:dk2>
        <a:srgbClr val="44546A"/>
      </a:dk2>
      <a:lt2>
        <a:srgbClr val="E2E3E4"/>
      </a:lt2>
      <a:accent1>
        <a:srgbClr val="13784B"/>
      </a:accent1>
      <a:accent2>
        <a:srgbClr val="045594"/>
      </a:accent2>
      <a:accent3>
        <a:srgbClr val="009F94"/>
      </a:accent3>
      <a:accent4>
        <a:srgbClr val="9E9FA2"/>
      </a:accent4>
      <a:accent5>
        <a:srgbClr val="4D4D4F"/>
      </a:accent5>
      <a:accent6>
        <a:srgbClr val="E2E3E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B828C18F-A981-4B6F-8316-F1A625EB7419}" vid="{B69B7223-B2F3-4E93-994C-9EE8348C4DE6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Slide Option #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B828C18F-A981-4B6F-8316-F1A625EB7419}" vid="{E16F05C9-F4D6-4203-B530-AA75B46CFAF0}"/>
    </a:ext>
  </a:extLst>
</a:theme>
</file>

<file path=ppt/theme/theme3.xml><?xml version="1.0" encoding="utf-8"?>
<a:theme xmlns:a="http://schemas.openxmlformats.org/drawingml/2006/main" name="Three Horizontal Photos at Bottom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B828C18F-A981-4B6F-8316-F1A625EB7419}" vid="{B69B7223-B2F3-4E93-994C-9EE8348C4DE6}"/>
    </a:ext>
  </a:extLst>
</a:theme>
</file>

<file path=ppt/theme/theme4.xml><?xml version="1.0" encoding="utf-8"?>
<a:theme xmlns:a="http://schemas.openxmlformats.org/drawingml/2006/main" name="One Vertical Photo on Right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B828C18F-A981-4B6F-8316-F1A625EB7419}" vid="{B2BC0DCC-C506-459D-9901-D2431F11CA0B}"/>
    </a:ext>
  </a:extLst>
</a:theme>
</file>

<file path=ppt/theme/theme5.xml><?xml version="1.0" encoding="utf-8"?>
<a:theme xmlns:a="http://schemas.openxmlformats.org/drawingml/2006/main" name="Two Horizontal Photos on Right 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B828C18F-A981-4B6F-8316-F1A625EB7419}" vid="{DE8C1C5C-CB5A-428D-804C-4CCFCB07F03B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Three Horizontal Photos at Bottom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B828C18F-A981-4B6F-8316-F1A625EB7419}" vid="{B69B7223-B2F3-4E93-994C-9EE8348C4DE6}"/>
    </a:ext>
  </a:extLst>
</a:theme>
</file>

<file path=ppt/theme/theme8.xml><?xml version="1.0" encoding="utf-8"?>
<a:theme xmlns:a="http://schemas.openxmlformats.org/drawingml/2006/main" name="2_Three Horizontal Photos at Bottom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B828C18F-A981-4B6F-8316-F1A625EB7419}" vid="{B69B7223-B2F3-4E93-994C-9EE8348C4DE6}"/>
    </a:ext>
  </a:extLst>
</a:theme>
</file>

<file path=ppt/theme/theme9.xml><?xml version="1.0" encoding="utf-8"?>
<a:theme xmlns:a="http://schemas.openxmlformats.org/drawingml/2006/main" name="3_Three Horizontal Photos at Bottom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B828C18F-A981-4B6F-8316-F1A625EB7419}" vid="{B69B7223-B2F3-4E93-994C-9EE8348C4DE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GDOT PowerPoint Template - Standard Size</Template>
  <TotalTime>21352</TotalTime>
  <Words>2088</Words>
  <Application>Microsoft Office PowerPoint</Application>
  <PresentationFormat>Widescreen</PresentationFormat>
  <Paragraphs>431</Paragraphs>
  <Slides>44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44</vt:i4>
      </vt:variant>
    </vt:vector>
  </HeadingPairs>
  <TitlesOfParts>
    <vt:vector size="63" baseType="lpstr">
      <vt:lpstr>Arial</vt:lpstr>
      <vt:lpstr>Calibri</vt:lpstr>
      <vt:lpstr>Calibri Light</vt:lpstr>
      <vt:lpstr>Courier New</vt:lpstr>
      <vt:lpstr>HelveticaNeueLT Com 55 Roman</vt:lpstr>
      <vt:lpstr>ITC Avant Garde Std Md</vt:lpstr>
      <vt:lpstr>Symbol</vt:lpstr>
      <vt:lpstr>Wingdings</vt:lpstr>
      <vt:lpstr>Title Slide Option #1</vt:lpstr>
      <vt:lpstr>Title Slide Option #2</vt:lpstr>
      <vt:lpstr>Three Horizontal Photos at Bottom Layout</vt:lpstr>
      <vt:lpstr>One Vertical Photo on Right Layout</vt:lpstr>
      <vt:lpstr>Two Horizontal Photos on Right  Layout</vt:lpstr>
      <vt:lpstr>Custom Design</vt:lpstr>
      <vt:lpstr>1_Three Horizontal Photos at Bottom Layout</vt:lpstr>
      <vt:lpstr>2_Three Horizontal Photos at Bottom Layout</vt:lpstr>
      <vt:lpstr>3_Three Horizontal Photos at Bottom Layout</vt:lpstr>
      <vt:lpstr>4_Three Horizontal Photos at Bottom Layout</vt:lpstr>
      <vt:lpstr>5_Three Horizontal Photos at Bottom Layout</vt:lpstr>
      <vt:lpstr>Georgia Airports Association 2022 Annual Conference</vt:lpstr>
      <vt:lpstr>PowerPoint Presentation</vt:lpstr>
      <vt:lpstr>Pandemic Relief Funding</vt:lpstr>
      <vt:lpstr>Supplemental Appropriation Funding</vt:lpstr>
      <vt:lpstr>Georgia FY22 Airport Aid Program</vt:lpstr>
      <vt:lpstr>Georgia FY23 Airport Aid Program</vt:lpstr>
      <vt:lpstr>Project Types by FY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Exhibit ‘A’ Property Map Updates</vt:lpstr>
      <vt:lpstr>Airport LiDAR Obstruction Surveys</vt:lpstr>
      <vt:lpstr>Small Community Air Service Development Program Grant</vt:lpstr>
      <vt:lpstr>PowerPoint Presentation</vt:lpstr>
      <vt:lpstr>Study Purpose</vt:lpstr>
      <vt:lpstr>Types of Air Cargo Carriers </vt:lpstr>
      <vt:lpstr>Scheduled Integrated Express Carrier Flights*</vt:lpstr>
      <vt:lpstr>58 Airports Serve  Ad Hoc/On Demand  Air Cargo Flights</vt:lpstr>
      <vt:lpstr>$30 BILLION in Commodities Are Transported Annually by Air To and From Georgia</vt:lpstr>
      <vt:lpstr>Georgia Has Almost 900 Air Cargo Demand Generators </vt:lpstr>
      <vt:lpstr>Study Identified Gap Areas for Accessibility to Integrated Express Carrier Service </vt:lpstr>
      <vt:lpstr>Growth in Air Cargo Demand</vt:lpstr>
      <vt:lpstr>Air Cargo Industry Trends</vt:lpstr>
      <vt:lpstr>Improvements/Investments at Georgia Airports Serving Integrated Express Carriers </vt:lpstr>
      <vt:lpstr>Air Cargo at Hartsfield-Jackson Atlanta International </vt:lpstr>
      <vt:lpstr>Observations, Findings, and Conclusions</vt:lpstr>
      <vt:lpstr>Follow-On Activities</vt:lpstr>
      <vt:lpstr>Future Planning Studies</vt:lpstr>
      <vt:lpstr>2022 Aviation Program Customer Survey</vt:lpstr>
      <vt:lpstr>Overall Customer Service</vt:lpstr>
      <vt:lpstr>Communication</vt:lpstr>
      <vt:lpstr>Aviation Project Managers</vt:lpstr>
      <vt:lpstr>Aviation Program</vt:lpstr>
      <vt:lpstr>Sponsor Risk/Performance Assessments</vt:lpstr>
      <vt:lpstr>New Contract Provisions</vt:lpstr>
      <vt:lpstr>A song of AIP and Sponsors</vt:lpstr>
      <vt:lpstr>Barrow County Airport Rehabilitate and Extend Taxiway A, Taxiway Fillets, Construct Blast Pad and Remark Runway 13 End Total Project Cost $2,974,998</vt:lpstr>
      <vt:lpstr>Cartersville Airport Construct EMAS and Rehabilitate Runway Total Project Cost $10,513,409</vt:lpstr>
      <vt:lpstr>Monroe – Cy Nunnally Memorial Airport Rehabilitation of Runway 3-21  Total Project Cost $993,164</vt:lpstr>
      <vt:lpstr>Perry-Houston County Airport Rehabilitation and Improve Runway 18-36 Total Project Cost $2,373,635</vt:lpstr>
      <vt:lpstr>Vidalia Regional Airport Rehabilitate Apron Total Project Cost $1,909,940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Brian, Steve</dc:creator>
  <cp:lastModifiedBy>Lisa Balkunas</cp:lastModifiedBy>
  <cp:revision>339</cp:revision>
  <cp:lastPrinted>2019-09-18T22:10:20Z</cp:lastPrinted>
  <dcterms:created xsi:type="dcterms:W3CDTF">2018-09-06T12:38:37Z</dcterms:created>
  <dcterms:modified xsi:type="dcterms:W3CDTF">2022-10-21T15:21:54Z</dcterms:modified>
</cp:coreProperties>
</file>