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1720" r:id="rId4"/>
    <p:sldId id="747" r:id="rId5"/>
    <p:sldId id="748" r:id="rId6"/>
    <p:sldId id="749" r:id="rId7"/>
    <p:sldId id="750" r:id="rId8"/>
    <p:sldId id="751" r:id="rId9"/>
    <p:sldId id="752" r:id="rId10"/>
    <p:sldId id="753" r:id="rId11"/>
    <p:sldId id="736" r:id="rId12"/>
    <p:sldId id="1718" r:id="rId13"/>
    <p:sldId id="737" r:id="rId14"/>
    <p:sldId id="487" r:id="rId15"/>
    <p:sldId id="738" r:id="rId16"/>
    <p:sldId id="739" r:id="rId17"/>
    <p:sldId id="369" r:id="rId18"/>
    <p:sldId id="573" r:id="rId19"/>
    <p:sldId id="74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27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8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81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9291"/>
            <a:ext cx="9141619" cy="4848045"/>
          </a:xfrm>
          <a:prstGeom prst="rect">
            <a:avLst/>
          </a:prstGeom>
          <a:solidFill>
            <a:srgbClr val="005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1009291"/>
            <a:ext cx="2921737" cy="4848045"/>
          </a:xfrm>
          <a:prstGeom prst="rect">
            <a:avLst/>
          </a:prstGeom>
          <a:solidFill>
            <a:schemeClr val="tx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169052"/>
            <a:ext cx="7315200" cy="32552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68362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2FF512-BCAD-4EE5-B766-80055EAF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59" y="6046092"/>
            <a:ext cx="1492544" cy="49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05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EAA2-C41D-4D4D-96DA-EF892BB46FEC}" type="datetime1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F3AB9DE4-B135-43D1-A66F-8243DC9BB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86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7EBA1F-16BD-49B3-A76A-40E2462B7FBF}" type="datetime1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F3AB9DE4-B135-43D1-A66F-8243DC9BB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7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969D5-6531-405F-8262-C665921D96C4}" type="datetime1">
              <a:rPr lang="en-US" smtClean="0"/>
              <a:t>10/11/2021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F3AB9DE4-B135-43D1-A66F-8243DC9BB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7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DA5562-638E-470B-8A8E-E2330A7E53DF}" type="datetime1">
              <a:rPr lang="en-US" smtClean="0"/>
              <a:t>10/11/2021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F3AB9DE4-B135-43D1-A66F-8243DC9BB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87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3F8957-3C6D-4620-A23A-884BF8BB38A8}" type="datetime1">
              <a:rPr lang="en-US" smtClean="0"/>
              <a:t>10/11/2021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F3AB9DE4-B135-43D1-A66F-8243DC9BB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56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97956-D6F7-44DE-B75C-C3E6ECB94A94}" type="datetime1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F3AB9DE4-B135-43D1-A66F-8243DC9BB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34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D01A6-E006-420E-AF02-04EF064FE3F8}" type="datetime1">
              <a:rPr lang="en-US" smtClean="0"/>
              <a:t>10/11/2021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F3AB9DE4-B135-43D1-A66F-8243DC9BB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52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33B2E0-854F-4475-B989-61CDB306F78F}" type="datetime1">
              <a:rPr lang="en-US" smtClean="0"/>
              <a:t>10/11/2021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F3AB9DE4-B135-43D1-A66F-8243DC9BB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7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4B4CBD-D34A-4BA0-A683-B8F9C3AE2746}" type="datetime1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F3AB9DE4-B135-43D1-A66F-8243DC9BB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48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E597F-8C54-4EC6-86F4-7B15F383DB3B}" type="datetime1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F3AB9DE4-B135-43D1-A66F-8243DC9BB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9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eadlin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Title, JBT AeroTech (blue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1571613"/>
            <a:ext cx="103632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07181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BA6E0-9A11-4E6B-A1A8-217C46700B4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6716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eadline 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Title, JBT AeroTech (brown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1571613"/>
            <a:ext cx="103632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07181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3FD17-A175-4C45-B244-B8E338852F98}" type="datetimeFigureOut">
              <a:rPr lang="sv-SE"/>
              <a:pPr>
                <a:defRPr/>
              </a:pPr>
              <a:t>2021-10-11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52D6D-A57E-41ED-A690-8A8DAFA9000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7054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ead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Title, JBT AeroTech (green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1571613"/>
            <a:ext cx="103632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07181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E665E-C81A-486E-8170-CDBC134FA3BB}" type="datetimeFigureOut">
              <a:rPr lang="sv-SE"/>
              <a:pPr>
                <a:defRPr/>
              </a:pPr>
              <a:t>2021-10-11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3095B-E57D-4EEB-92FE-590FDEAAF22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9572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eadlin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Title, JBT AeroTech (orange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1571613"/>
            <a:ext cx="103632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07181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40F81-278C-42FB-B607-B439046AB865}" type="datetimeFigureOut">
              <a:rPr lang="sv-SE"/>
              <a:pPr>
                <a:defRPr/>
              </a:pPr>
              <a:t>2021-10-11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D3C4A-4D13-4D03-B7C6-A9364746B77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2405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eadlin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Title, JBT AeroTech (red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1571613"/>
            <a:ext cx="103632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07181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566B-5836-4FCE-9609-FD0CBB23879E}" type="datetimeFigureOut">
              <a:rPr lang="sv-SE"/>
              <a:pPr>
                <a:defRPr/>
              </a:pPr>
              <a:t>2021-10-11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BDEF1-B963-4306-BE8B-BE79C77E1BC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3245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eadlin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Title, JBT AeroTech (yellow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1571613"/>
            <a:ext cx="103632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07181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3404F-859F-41A9-A595-203DB671A520}" type="datetimeFigureOut">
              <a:rPr lang="sv-SE"/>
              <a:pPr>
                <a:defRPr/>
              </a:pPr>
              <a:t>2021-10-11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48F83-1475-49A3-BB8C-CF811BA7AA6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736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Slide, JBT AeroTec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08000" y="6305550"/>
            <a:ext cx="406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00">
                <a:solidFill>
                  <a:srgbClr val="969696"/>
                </a:solidFill>
              </a:rPr>
              <a:t>Jetway Systems®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010939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88EE3-4BD0-4B40-AFD7-E50A6720A69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696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80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Slide, JBT AeroTec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010939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E19E-AD08-43E9-BF4E-FE52159A7D6A}" type="datetimeFigureOut">
              <a:rPr lang="sv-SE"/>
              <a:pPr>
                <a:defRPr/>
              </a:pPr>
              <a:t>2021-10-11</a:t>
            </a:fld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925C-5E5C-4CE6-AE97-340EB8DB289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236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6" descr="Slide, JBT AeroTec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7CDBA-0368-49DF-AA24-B134E760ADAE}" type="datetimeFigureOut">
              <a:rPr lang="sv-SE"/>
              <a:pPr>
                <a:defRPr/>
              </a:pPr>
              <a:t>2021-10-11</a:t>
            </a:fld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68148-B95C-4C67-B893-EFA6000C3EB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683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8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3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1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61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5EBD-F323-485D-8F2C-26B3983BFED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46041-BD12-45FE-9229-0BBA1D84E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9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58952"/>
            <a:ext cx="9428671" cy="5330952"/>
          </a:xfrm>
          <a:prstGeom prst="rect">
            <a:avLst/>
          </a:prstGeom>
          <a:solidFill>
            <a:srgbClr val="005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9685608" y="758952"/>
            <a:ext cx="2514304" cy="5330952"/>
          </a:xfrm>
          <a:prstGeom prst="rect">
            <a:avLst/>
          </a:prstGeom>
          <a:solidFill>
            <a:schemeClr val="tx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586" y="864108"/>
            <a:ext cx="8773064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42B47F-9452-4796-B3A0-D42E2A1C84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330" y="6186940"/>
            <a:ext cx="1498860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0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Tx/>
        <a:buBlip>
          <a:blip r:embed="rId14"/>
        </a:buBlip>
        <a:defRPr sz="2000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Tx/>
        <a:buBlip>
          <a:blip r:embed="rId14"/>
        </a:buBlip>
        <a:defRPr sz="1800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Tx/>
        <a:buBlip>
          <a:blip r:embed="rId14"/>
        </a:buBlip>
        <a:defRPr sz="1600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Tx/>
        <a:buBlip>
          <a:blip r:embed="rId14"/>
        </a:buBlip>
        <a:defRPr sz="1400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Tx/>
        <a:buBlip>
          <a:blip r:embed="rId14"/>
        </a:buBlip>
        <a:defRPr sz="1400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3075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7AE8FB-8C61-42E6-8DE4-E5CFDB6206BE}" type="datetimeFigureOut">
              <a:rPr lang="sv-SE"/>
              <a:pPr>
                <a:defRPr/>
              </a:pPr>
              <a:t>2021-10-11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6725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789962-B9B7-43CE-8CC9-CE29102BAF3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753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jpeg"/><Relationship Id="rId18" Type="http://schemas.openxmlformats.org/officeDocument/2006/relationships/image" Target="../media/image35.png"/><Relationship Id="rId3" Type="http://schemas.openxmlformats.org/officeDocument/2006/relationships/image" Target="../media/image24.png"/><Relationship Id="rId21" Type="http://schemas.openxmlformats.org/officeDocument/2006/relationships/image" Target="../media/image38.png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5" Type="http://schemas.microsoft.com/office/2007/relationships/hdphoto" Target="../media/hdphoto4.wdp"/><Relationship Id="rId10" Type="http://schemas.microsoft.com/office/2007/relationships/hdphoto" Target="../media/hdphoto2.wdp"/><Relationship Id="rId19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A7B8FC5-7792-E646-9CB6-2F60B0CF2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16032"/>
            <a:ext cx="10905066" cy="362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72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BCA5D8-B352-CF44-85FD-DB6032A9CD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4675" y="620007"/>
            <a:ext cx="8362650" cy="56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6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208213" y="1"/>
            <a:ext cx="78851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JBT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AeroTech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pic>
        <p:nvPicPr>
          <p:cNvPr id="29699" name="Picture 3" descr="9604_LR"/>
          <p:cNvPicPr preferRelativeResize="0">
            <a:picLocks noChangeArrowheads="1"/>
          </p:cNvPicPr>
          <p:nvPr/>
        </p:nvPicPr>
        <p:blipFill>
          <a:blip r:embed="rId2" cstate="print"/>
          <a:srcRect t="16145" b="18860"/>
          <a:stretch>
            <a:fillRect/>
          </a:stretch>
        </p:blipFill>
        <p:spPr bwMode="auto">
          <a:xfrm>
            <a:off x="7820026" y="954089"/>
            <a:ext cx="2308225" cy="173672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7834313" y="2716213"/>
            <a:ext cx="2317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7668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Commercial Loaders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094288" y="2571751"/>
            <a:ext cx="2317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7668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Passenger Boarding Bridge</a:t>
            </a:r>
          </a:p>
        </p:txBody>
      </p:sp>
      <p:pic>
        <p:nvPicPr>
          <p:cNvPr id="29702" name="Picture 6" descr="9403_LR"/>
          <p:cNvPicPr>
            <a:picLocks noChangeAspect="1" noChangeArrowheads="1"/>
          </p:cNvPicPr>
          <p:nvPr/>
        </p:nvPicPr>
        <p:blipFill>
          <a:blip r:embed="rId3" cstate="print"/>
          <a:srcRect l="6154" t="10544" r="8400" b="11685"/>
          <a:stretch>
            <a:fillRect/>
          </a:stretch>
        </p:blipFill>
        <p:spPr bwMode="auto">
          <a:xfrm>
            <a:off x="4943476" y="973138"/>
            <a:ext cx="2511425" cy="1528762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116139" y="2651125"/>
            <a:ext cx="2433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7668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Military Loader</a:t>
            </a:r>
          </a:p>
        </p:txBody>
      </p:sp>
      <p:pic>
        <p:nvPicPr>
          <p:cNvPr id="29704" name="Picture 8" descr="Military_Loader"/>
          <p:cNvPicPr>
            <a:picLocks noChangeAspect="1" noChangeArrowheads="1"/>
          </p:cNvPicPr>
          <p:nvPr/>
        </p:nvPicPr>
        <p:blipFill>
          <a:blip r:embed="rId4" cstate="print"/>
          <a:srcRect l="2200" r="10201" b="10158"/>
          <a:stretch>
            <a:fillRect/>
          </a:stretch>
        </p:blipFill>
        <p:spPr bwMode="auto">
          <a:xfrm>
            <a:off x="2116139" y="938213"/>
            <a:ext cx="2459037" cy="1689100"/>
          </a:xfrm>
          <a:prstGeom prst="rect">
            <a:avLst/>
          </a:prstGeom>
          <a:noFill/>
          <a:ln w="635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1868489" y="5565775"/>
            <a:ext cx="2433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7668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Pushback Tractors</a:t>
            </a:r>
          </a:p>
        </p:txBody>
      </p:sp>
      <p:pic>
        <p:nvPicPr>
          <p:cNvPr id="29706" name="Picture 10" descr="IMG0027"/>
          <p:cNvPicPr preferRelativeResize="0">
            <a:picLocks noChangeArrowheads="1"/>
          </p:cNvPicPr>
          <p:nvPr/>
        </p:nvPicPr>
        <p:blipFill>
          <a:blip r:embed="rId5" cstate="print">
            <a:lum contrast="22000"/>
          </a:blip>
          <a:srcRect t="17877" b="16502"/>
          <a:stretch>
            <a:fillRect/>
          </a:stretch>
        </p:blipFill>
        <p:spPr bwMode="auto">
          <a:xfrm>
            <a:off x="4975226" y="3349625"/>
            <a:ext cx="2468563" cy="2147888"/>
          </a:xfrm>
          <a:prstGeom prst="rect">
            <a:avLst/>
          </a:prstGeom>
          <a:noFill/>
          <a:ln w="6350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29707" name="Picture 11" descr="9804_LR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0726" y="3292476"/>
            <a:ext cx="2157413" cy="2174875"/>
          </a:xfrm>
          <a:prstGeom prst="rect">
            <a:avLst/>
          </a:prstGeom>
          <a:noFill/>
          <a:ln w="6350">
            <a:solidFill>
              <a:srgbClr val="B2B2B2"/>
            </a:solidFill>
            <a:miter lim="800000"/>
            <a:headEnd/>
            <a:tailEnd/>
          </a:ln>
        </p:spPr>
      </p:pic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026025" y="5575300"/>
            <a:ext cx="2433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7668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Deicing Systems</a:t>
            </a:r>
          </a:p>
        </p:txBody>
      </p:sp>
      <p:graphicFrame>
        <p:nvGraphicFramePr>
          <p:cNvPr id="29709" name="Object 13"/>
          <p:cNvGraphicFramePr>
            <a:graphicFrameLocks/>
          </p:cNvGraphicFramePr>
          <p:nvPr/>
        </p:nvGraphicFramePr>
        <p:xfrm>
          <a:off x="8077200" y="3311525"/>
          <a:ext cx="1828800" cy="212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5811061" imgH="7306695" progId="">
                  <p:embed/>
                </p:oleObj>
              </mc:Choice>
              <mc:Fallback>
                <p:oleObj name="Photo Editor Photo" r:id="rId7" imgW="5811061" imgH="7306695" progId="">
                  <p:embed/>
                  <p:pic>
                    <p:nvPicPr>
                      <p:cNvPr id="29709" name="Object 13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88" t="1376" r="1888" b="1627"/>
                      <a:stretch>
                        <a:fillRect/>
                      </a:stretch>
                    </p:blipFill>
                    <p:spPr bwMode="auto">
                      <a:xfrm>
                        <a:off x="8077200" y="3311525"/>
                        <a:ext cx="1828800" cy="212090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B2B2B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821614" y="5470525"/>
            <a:ext cx="2433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7668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Airport Services</a:t>
            </a:r>
          </a:p>
        </p:txBody>
      </p:sp>
    </p:spTree>
    <p:extLst>
      <p:ext uri="{BB962C8B-B14F-4D97-AF65-F5344CB8AC3E}">
        <p14:creationId xmlns:p14="http://schemas.microsoft.com/office/powerpoint/2010/main" val="193624621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40379" y="1143000"/>
            <a:ext cx="8104415" cy="4343400"/>
            <a:chOff x="457199" y="990600"/>
            <a:chExt cx="8104415" cy="4343400"/>
          </a:xfrm>
        </p:grpSpPr>
        <p:sp>
          <p:nvSpPr>
            <p:cNvPr id="4" name="Rectangle 3"/>
            <p:cNvSpPr/>
            <p:nvPr/>
          </p:nvSpPr>
          <p:spPr>
            <a:xfrm>
              <a:off x="2781300" y="990600"/>
              <a:ext cx="3505200" cy="12954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Jetway Systems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57199" y="2971799"/>
              <a:ext cx="3774620" cy="236220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Gate Equipment and After Market Products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Passenger Boarding Bridges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Point of Use and Central GPU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Point of Use and Central PCA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Refurbishment and resale of experienced PBB’s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iOps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Monitoring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17637" y="2971799"/>
              <a:ext cx="3643977" cy="236219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JBT Aviation Service Equipment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Military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PCA for the AF and Navy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Central PCA and GPU for Hard Stand and Hangar Applications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PCA and Power for Airframe Manufacturers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Mobile Commercial PCA/GPU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 flipH="1" flipV="1">
              <a:off x="2250621" y="2838449"/>
              <a:ext cx="2310494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</p:cNvCxnSpPr>
            <p:nvPr/>
          </p:nvCxnSpPr>
          <p:spPr>
            <a:xfrm flipH="1">
              <a:off x="4457701" y="2838450"/>
              <a:ext cx="2288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746421" y="2838449"/>
              <a:ext cx="0" cy="133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</p:cNvCxnSpPr>
            <p:nvPr/>
          </p:nvCxnSpPr>
          <p:spPr>
            <a:xfrm>
              <a:off x="2250621" y="2838449"/>
              <a:ext cx="0" cy="1333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>
            <a:stCxn id="4" idx="2"/>
          </p:cNvCxnSpPr>
          <p:nvPr/>
        </p:nvCxnSpPr>
        <p:spPr>
          <a:xfrm>
            <a:off x="6017079" y="2438400"/>
            <a:ext cx="0" cy="55245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941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 idx="4294967295"/>
          </p:nvPr>
        </p:nvSpPr>
        <p:spPr>
          <a:xfrm>
            <a:off x="2133600" y="76200"/>
            <a:ext cx="7772400" cy="990600"/>
          </a:xfrm>
        </p:spPr>
        <p:txBody>
          <a:bodyPr/>
          <a:lstStyle/>
          <a:p>
            <a:r>
              <a:rPr lang="en-US" sz="2800" b="1" dirty="0">
                <a:latin typeface="Tahoma" pitchFamily="34" charset="0"/>
              </a:rPr>
              <a:t>Installed Base</a:t>
            </a:r>
          </a:p>
        </p:txBody>
      </p:sp>
      <p:pic>
        <p:nvPicPr>
          <p:cNvPr id="30723" name="Picture 3" descr="Fmc-jtwy"/>
          <p:cNvPicPr>
            <a:picLocks noChangeAspect="1" noChangeArrowheads="1"/>
          </p:cNvPicPr>
          <p:nvPr/>
        </p:nvPicPr>
        <p:blipFill>
          <a:blip r:embed="rId2" cstate="print"/>
          <a:srcRect l="24823"/>
          <a:stretch>
            <a:fillRect/>
          </a:stretch>
        </p:blipFill>
        <p:spPr bwMode="auto">
          <a:xfrm>
            <a:off x="1905001" y="1776414"/>
            <a:ext cx="4384675" cy="409575"/>
          </a:xfrm>
          <a:prstGeom prst="rect">
            <a:avLst/>
          </a:prstGeom>
          <a:noFill/>
        </p:spPr>
      </p:pic>
      <p:pic>
        <p:nvPicPr>
          <p:cNvPr id="30724" name="Picture 4" descr="JETPOW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117850"/>
            <a:ext cx="2770188" cy="393700"/>
          </a:xfrm>
          <a:prstGeom prst="rect">
            <a:avLst/>
          </a:prstGeom>
          <a:noFill/>
        </p:spPr>
      </p:pic>
      <p:pic>
        <p:nvPicPr>
          <p:cNvPr id="30725" name="Picture 5" descr="JETAIRC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419600"/>
            <a:ext cx="2833688" cy="539750"/>
          </a:xfrm>
          <a:prstGeom prst="rect">
            <a:avLst/>
          </a:prstGeom>
          <a:noFill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629400" y="17526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More than 7,000 built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629400" y="30861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More than 6,000 built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629400" y="4460875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More than 6,000 built</a:t>
            </a:r>
          </a:p>
        </p:txBody>
      </p:sp>
    </p:spTree>
    <p:extLst>
      <p:ext uri="{BB962C8B-B14F-4D97-AF65-F5344CB8AC3E}">
        <p14:creationId xmlns:p14="http://schemas.microsoft.com/office/powerpoint/2010/main" val="227298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Apron Drive Truss and Corrugated Designs</a:t>
            </a:r>
          </a:p>
        </p:txBody>
      </p:sp>
      <p:pic>
        <p:nvPicPr>
          <p:cNvPr id="4" name="Content Placeholder 3" descr="DSCN9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9879" y="1143000"/>
            <a:ext cx="4419600" cy="3314700"/>
          </a:xfrm>
        </p:spPr>
      </p:pic>
      <p:pic>
        <p:nvPicPr>
          <p:cNvPr id="6" name="Picture 5" descr="Hawaii HN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3581401"/>
            <a:ext cx="4114800" cy="3087705"/>
          </a:xfrm>
          <a:prstGeom prst="rect">
            <a:avLst/>
          </a:prstGeom>
        </p:spPr>
      </p:pic>
      <p:pic>
        <p:nvPicPr>
          <p:cNvPr id="5" name="Picture 4" descr="pbb20tonprofile.jpg"/>
          <p:cNvPicPr>
            <a:picLocks noChangeAspect="1"/>
          </p:cNvPicPr>
          <p:nvPr/>
        </p:nvPicPr>
        <p:blipFill rotWithShape="1">
          <a:blip r:embed="rId4" cstate="print"/>
          <a:srcRect l="7243" t="7590" b="16678"/>
          <a:stretch/>
        </p:blipFill>
        <p:spPr>
          <a:xfrm>
            <a:off x="5829300" y="1447800"/>
            <a:ext cx="4495800" cy="257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84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2"/>
          <p:cNvPicPr>
            <a:picLocks noChangeArrowheads="1"/>
          </p:cNvPicPr>
          <p:nvPr/>
        </p:nvPicPr>
        <p:blipFill>
          <a:blip r:embed="rId2" cstate="print"/>
          <a:srcRect t="15434" b="10579"/>
          <a:stretch>
            <a:fillRect/>
          </a:stretch>
        </p:blipFill>
        <p:spPr bwMode="auto">
          <a:xfrm>
            <a:off x="1905000" y="1752600"/>
            <a:ext cx="4857750" cy="421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410627" name="Text Box 3"/>
          <p:cNvSpPr txBox="1">
            <a:spLocks noChangeArrowheads="1"/>
          </p:cNvSpPr>
          <p:nvPr/>
        </p:nvSpPr>
        <p:spPr bwMode="auto">
          <a:xfrm>
            <a:off x="1828800" y="152401"/>
            <a:ext cx="8610600" cy="1508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JBT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AeroTech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Jetway Systems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JetLink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010400" y="3352800"/>
            <a:ext cx="3657600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Jetaire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Preconditioned Air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</a:t>
            </a:r>
          </a:p>
        </p:txBody>
      </p:sp>
      <p:sp>
        <p:nvSpPr>
          <p:cNvPr id="410630" name="Line 6"/>
          <p:cNvSpPr>
            <a:spLocks noChangeShapeType="1"/>
          </p:cNvSpPr>
          <p:nvPr/>
        </p:nvSpPr>
        <p:spPr bwMode="auto">
          <a:xfrm flipH="1">
            <a:off x="5334000" y="4267200"/>
            <a:ext cx="1752600" cy="533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0636" name="Text Box 12"/>
          <p:cNvSpPr txBox="1">
            <a:spLocks noChangeArrowheads="1"/>
          </p:cNvSpPr>
          <p:nvPr/>
        </p:nvSpPr>
        <p:spPr bwMode="auto">
          <a:xfrm>
            <a:off x="7010400" y="3124200"/>
            <a:ext cx="36576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Jetpower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Ground Power Unit</a:t>
            </a:r>
          </a:p>
        </p:txBody>
      </p:sp>
      <p:sp>
        <p:nvSpPr>
          <p:cNvPr id="410637" name="Line 13"/>
          <p:cNvSpPr>
            <a:spLocks noChangeShapeType="1"/>
          </p:cNvSpPr>
          <p:nvPr/>
        </p:nvSpPr>
        <p:spPr bwMode="auto">
          <a:xfrm flipH="1">
            <a:off x="4038600" y="3352800"/>
            <a:ext cx="3124200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0638" name="Text Box 14"/>
          <p:cNvSpPr txBox="1">
            <a:spLocks noChangeArrowheads="1"/>
          </p:cNvSpPr>
          <p:nvPr/>
        </p:nvSpPr>
        <p:spPr bwMode="auto">
          <a:xfrm>
            <a:off x="7010400" y="2286001"/>
            <a:ext cx="3352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Jetway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Boarding Bridge</a:t>
            </a:r>
          </a:p>
        </p:txBody>
      </p:sp>
      <p:sp>
        <p:nvSpPr>
          <p:cNvPr id="410639" name="Line 15"/>
          <p:cNvSpPr>
            <a:spLocks noChangeShapeType="1"/>
          </p:cNvSpPr>
          <p:nvPr/>
        </p:nvSpPr>
        <p:spPr bwMode="auto">
          <a:xfrm flipH="1">
            <a:off x="5105400" y="2514600"/>
            <a:ext cx="21336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t_bridge_lowre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800" y="609600"/>
            <a:ext cx="6705600" cy="5187666"/>
          </a:xfrm>
        </p:spPr>
      </p:pic>
    </p:spTree>
    <p:extLst>
      <p:ext uri="{BB962C8B-B14F-4D97-AF65-F5344CB8AC3E}">
        <p14:creationId xmlns:p14="http://schemas.microsoft.com/office/powerpoint/2010/main" val="2310664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815"/>
            <a:ext cx="91440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99420E-7416-49BD-A174-B717882A96A7}"/>
              </a:ext>
            </a:extLst>
          </p:cNvPr>
          <p:cNvSpPr/>
          <p:nvPr/>
        </p:nvSpPr>
        <p:spPr>
          <a:xfrm>
            <a:off x="5" y="923109"/>
            <a:ext cx="12191995" cy="4998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85AE7B-F30D-4E55-BE7A-8F1C8D1094FA}"/>
              </a:ext>
            </a:extLst>
          </p:cNvPr>
          <p:cNvSpPr/>
          <p:nvPr/>
        </p:nvSpPr>
        <p:spPr>
          <a:xfrm>
            <a:off x="291730" y="150856"/>
            <a:ext cx="11732645" cy="91630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EA5F14-938F-43DA-8687-E7C791C06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59" y="1052521"/>
            <a:ext cx="5259882" cy="50175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E8C508-CA1C-4D52-AD2B-9D0D0E378D6F}"/>
              </a:ext>
            </a:extLst>
          </p:cNvPr>
          <p:cNvSpPr/>
          <p:nvPr/>
        </p:nvSpPr>
        <p:spPr>
          <a:xfrm>
            <a:off x="269964" y="6001906"/>
            <a:ext cx="11732645" cy="64744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B6991B-49F1-446E-85EC-BCC7E62BB46B}"/>
              </a:ext>
            </a:extLst>
          </p:cNvPr>
          <p:cNvGrpSpPr/>
          <p:nvPr/>
        </p:nvGrpSpPr>
        <p:grpSpPr>
          <a:xfrm>
            <a:off x="269964" y="6001907"/>
            <a:ext cx="11754411" cy="668096"/>
            <a:chOff x="269964" y="5801602"/>
            <a:chExt cx="11754411" cy="6680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8473C7-54F0-4B17-BC35-5BC19E3061D4}"/>
                </a:ext>
              </a:extLst>
            </p:cNvPr>
            <p:cNvSpPr txBox="1"/>
            <p:nvPr/>
          </p:nvSpPr>
          <p:spPr>
            <a:xfrm>
              <a:off x="291730" y="5823367"/>
              <a:ext cx="11732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SERVICE    |    SOLUTIONS    |    SUCCESS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572973-B3E5-4050-93C9-4E2F42A26958}"/>
                </a:ext>
              </a:extLst>
            </p:cNvPr>
            <p:cNvSpPr txBox="1"/>
            <p:nvPr/>
          </p:nvSpPr>
          <p:spPr>
            <a:xfrm>
              <a:off x="269964" y="5801602"/>
              <a:ext cx="11732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5F8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SERVICE    |    SOLUTIONS    |    SUCCESS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ECCF87C-FE08-4A03-8142-04470E2B23AE}"/>
              </a:ext>
            </a:extLst>
          </p:cNvPr>
          <p:cNvSpPr txBox="1"/>
          <p:nvPr/>
        </p:nvSpPr>
        <p:spPr>
          <a:xfrm>
            <a:off x="322207" y="256151"/>
            <a:ext cx="11732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HOLT CONSULTING COMPANY, LLC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2C3169-F5C6-492D-961E-BCE83C8A34A6}"/>
              </a:ext>
            </a:extLst>
          </p:cNvPr>
          <p:cNvSpPr txBox="1"/>
          <p:nvPr/>
        </p:nvSpPr>
        <p:spPr>
          <a:xfrm>
            <a:off x="291731" y="234386"/>
            <a:ext cx="11732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5F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HOLT CONSULTING COMPANY, LLC</a:t>
            </a:r>
          </a:p>
        </p:txBody>
      </p:sp>
    </p:spTree>
    <p:extLst>
      <p:ext uri="{BB962C8B-B14F-4D97-AF65-F5344CB8AC3E}">
        <p14:creationId xmlns:p14="http://schemas.microsoft.com/office/powerpoint/2010/main" val="43195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03CF4-9088-4201-ACBD-A64067084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36" y="1196912"/>
            <a:ext cx="8821239" cy="4230103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  </a:t>
            </a:r>
            <a:r>
              <a:rPr lang="en-US" sz="3300" dirty="0"/>
              <a:t>Transportation Specialists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300" dirty="0"/>
              <a:t>  Just over 8 years in business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300" b="1" dirty="0"/>
              <a:t>  </a:t>
            </a:r>
            <a:r>
              <a:rPr lang="en-US" sz="3300" dirty="0"/>
              <a:t>Two founders have </a:t>
            </a:r>
            <a:r>
              <a:rPr lang="en-US" sz="3300" b="1" dirty="0">
                <a:solidFill>
                  <a:srgbClr val="FFFF00"/>
                </a:solidFill>
              </a:rPr>
              <a:t>70 YEARS </a:t>
            </a:r>
            <a:r>
              <a:rPr lang="en-US" sz="3300" dirty="0"/>
              <a:t>of combined experience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300" dirty="0"/>
              <a:t>  Client Service Focus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300" dirty="0"/>
              <a:t>  Employee Centric Work Environment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300" dirty="0"/>
              <a:t>  Relationships with Industry 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E163D-F74E-4E7C-839B-D221438AECFB}"/>
              </a:ext>
            </a:extLst>
          </p:cNvPr>
          <p:cNvSpPr txBox="1"/>
          <p:nvPr/>
        </p:nvSpPr>
        <p:spPr>
          <a:xfrm>
            <a:off x="129326" y="47732"/>
            <a:ext cx="827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5F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E8C8FE-9489-44A8-B714-60FCCC7C0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/>
          <a:stretch/>
        </p:blipFill>
        <p:spPr>
          <a:xfrm>
            <a:off x="10158755" y="3503296"/>
            <a:ext cx="1595918" cy="2057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690861-964B-45E2-B614-337958DCD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2"/>
          <a:stretch/>
        </p:blipFill>
        <p:spPr>
          <a:xfrm>
            <a:off x="10154473" y="891469"/>
            <a:ext cx="1600200" cy="205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6BE376-5B6F-434E-A0E5-74B8F39160DF}"/>
              </a:ext>
            </a:extLst>
          </p:cNvPr>
          <p:cNvSpPr txBox="1"/>
          <p:nvPr/>
        </p:nvSpPr>
        <p:spPr>
          <a:xfrm>
            <a:off x="9677401" y="2967919"/>
            <a:ext cx="251459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Paul A. Holt, PE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E97EE-7FB5-4A8E-8FF6-060CC894C88F}"/>
              </a:ext>
            </a:extLst>
          </p:cNvPr>
          <p:cNvSpPr txBox="1"/>
          <p:nvPr/>
        </p:nvSpPr>
        <p:spPr>
          <a:xfrm>
            <a:off x="9677400" y="5560696"/>
            <a:ext cx="25145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 Kennedy (Ken) Holt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Principal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FB8495-63B9-4485-9A83-098AA33DC09D}"/>
              </a:ext>
            </a:extLst>
          </p:cNvPr>
          <p:cNvSpPr txBox="1"/>
          <p:nvPr/>
        </p:nvSpPr>
        <p:spPr>
          <a:xfrm>
            <a:off x="9806723" y="232398"/>
            <a:ext cx="225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F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FOUNDERS</a:t>
            </a:r>
          </a:p>
        </p:txBody>
      </p:sp>
    </p:spTree>
    <p:extLst>
      <p:ext uri="{BB962C8B-B14F-4D97-AF65-F5344CB8AC3E}">
        <p14:creationId xmlns:p14="http://schemas.microsoft.com/office/powerpoint/2010/main" val="3093452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2580D4-4B8A-4112-AF36-325E2C3ABABF}"/>
              </a:ext>
            </a:extLst>
          </p:cNvPr>
          <p:cNvSpPr txBox="1"/>
          <p:nvPr/>
        </p:nvSpPr>
        <p:spPr>
          <a:xfrm>
            <a:off x="119354" y="38042"/>
            <a:ext cx="827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5F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AVIATION CAPABILITIES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E2368D-E2E7-458C-9EE3-C4D8C1629DCC}"/>
              </a:ext>
            </a:extLst>
          </p:cNvPr>
          <p:cNvGrpSpPr/>
          <p:nvPr/>
        </p:nvGrpSpPr>
        <p:grpSpPr>
          <a:xfrm>
            <a:off x="119354" y="1247953"/>
            <a:ext cx="9229105" cy="4194781"/>
            <a:chOff x="-514540" y="-928794"/>
            <a:chExt cx="7735367" cy="42042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EF298D-F2E2-4D64-A373-3DBFF668F205}"/>
                </a:ext>
              </a:extLst>
            </p:cNvPr>
            <p:cNvGrpSpPr/>
            <p:nvPr/>
          </p:nvGrpSpPr>
          <p:grpSpPr>
            <a:xfrm>
              <a:off x="3344836" y="-925537"/>
              <a:ext cx="3875991" cy="4200983"/>
              <a:chOff x="-104946" y="-931474"/>
              <a:chExt cx="3875991" cy="4200983"/>
            </a:xfrm>
          </p:grpSpPr>
          <p:sp>
            <p:nvSpPr>
              <p:cNvPr id="11" name="Text Box 53">
                <a:extLst>
                  <a:ext uri="{FF2B5EF4-FFF2-40B4-BE49-F238E27FC236}">
                    <a16:creationId xmlns:a16="http://schemas.microsoft.com/office/drawing/2014/main" id="{A0AD64A5-532F-4420-93C7-4E66AA11352B}"/>
                  </a:ext>
                </a:extLst>
              </p:cNvPr>
              <p:cNvSpPr txBox="1"/>
              <p:nvPr/>
            </p:nvSpPr>
            <p:spPr>
              <a:xfrm>
                <a:off x="-73561" y="1325242"/>
                <a:ext cx="3844606" cy="194426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60325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dir="2700000" algn="tl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Construction Services: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Prepare Contractors’ Contract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Issue Conformed Construction Documents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Conduct Pre-construction Conference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Review Shop Drawings and Submittals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Prepare Construction Management Plan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Conduct Construction Admin. and Inspection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Prepare Construction Closeout Documentation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452">
                <a:extLst>
                  <a:ext uri="{FF2B5EF4-FFF2-40B4-BE49-F238E27FC236}">
                    <a16:creationId xmlns:a16="http://schemas.microsoft.com/office/drawing/2014/main" id="{06391FE9-C194-4B5D-8C62-57ED1947A1B9}"/>
                  </a:ext>
                </a:extLst>
              </p:cNvPr>
              <p:cNvSpPr txBox="1"/>
              <p:nvPr/>
            </p:nvSpPr>
            <p:spPr>
              <a:xfrm>
                <a:off x="-104946" y="-931474"/>
                <a:ext cx="3844605" cy="135870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28600" marR="0" lvl="0" indent="-115888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dir="2700000" algn="tl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Grant Services: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98463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Update 5-Year Capital Improvement Plan (CIP)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98463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Prepare FAA Grant Pre-Application and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Application Package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98463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Prepare GDOT Grant Application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98463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Prepare FAA Grant Quarterly Reports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98463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Prepare FAA Grant Closeout Documentation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600" marR="0" lvl="0" indent="-17145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4910578-079F-4338-B11A-DA6314DFA63A}"/>
                </a:ext>
              </a:extLst>
            </p:cNvPr>
            <p:cNvGrpSpPr/>
            <p:nvPr/>
          </p:nvGrpSpPr>
          <p:grpSpPr>
            <a:xfrm>
              <a:off x="-514540" y="-928794"/>
              <a:ext cx="4246614" cy="4063398"/>
              <a:chOff x="-514540" y="-928794"/>
              <a:chExt cx="4246614" cy="4063398"/>
            </a:xfrm>
          </p:grpSpPr>
          <p:sp>
            <p:nvSpPr>
              <p:cNvPr id="9" name="Text Box 456">
                <a:extLst>
                  <a:ext uri="{FF2B5EF4-FFF2-40B4-BE49-F238E27FC236}">
                    <a16:creationId xmlns:a16="http://schemas.microsoft.com/office/drawing/2014/main" id="{4AFB77DB-31D8-4537-A408-729D14A38F44}"/>
                  </a:ext>
                </a:extLst>
              </p:cNvPr>
              <p:cNvSpPr txBox="1"/>
              <p:nvPr/>
            </p:nvSpPr>
            <p:spPr>
              <a:xfrm>
                <a:off x="-514540" y="1331180"/>
                <a:ext cx="3811978" cy="180342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92735" marR="0" lvl="0" indent="-17399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dir="2700000" algn="tl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Bidding Services: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3038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Compose Advertisement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3038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Distribute Plans and Specs to Potential Bidders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3038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Conduct Pre-Bid Conference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3038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Issue Addenda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3038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Conduct Bid Opening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39725" marR="0" lvl="0" indent="-173038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Evaluate Bids and Recommend Award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 Box 457">
                <a:extLst>
                  <a:ext uri="{FF2B5EF4-FFF2-40B4-BE49-F238E27FC236}">
                    <a16:creationId xmlns:a16="http://schemas.microsoft.com/office/drawing/2014/main" id="{6E7AE45F-D40E-42DC-99CD-AB15D571A7EA}"/>
                  </a:ext>
                </a:extLst>
              </p:cNvPr>
              <p:cNvSpPr txBox="1"/>
              <p:nvPr/>
            </p:nvSpPr>
            <p:spPr>
              <a:xfrm>
                <a:off x="-467143" y="-928794"/>
                <a:ext cx="4199217" cy="180342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28600" marR="0" lvl="0" indent="-17399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dir="2700000" algn="tl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Design Services:</a:t>
                </a:r>
              </a:p>
              <a:p>
                <a:pPr marL="287338" marR="0" lvl="1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Prepare Contracts w/ Owner and Subconsultants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7338" marR="0" lvl="1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Conduct Project Management and General 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Coordination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7338" marR="0" lvl="1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Conduct Site Visits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7338" marR="0" lvl="1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Prepare Permits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7338" marR="0" lvl="1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>
                    <a:srgbClr val="A73C4B"/>
                  </a:buClr>
                  <a:buSzTx/>
                  <a:buFontTx/>
                  <a:buBlip>
                    <a:blip r:embed="rId2"/>
                  </a:buBlip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Prepare 60%, 90%, &amp; 100% Design Development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E2000CE-0276-43BE-B8E5-8A5363AE1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47" y="1645541"/>
            <a:ext cx="1522596" cy="14976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34A7-B263-417E-8C4D-EA36AB047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79" y="3714824"/>
            <a:ext cx="2027367" cy="57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43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8449404-FC56-43A0-ABCF-54348D583029}"/>
              </a:ext>
            </a:extLst>
          </p:cNvPr>
          <p:cNvSpPr/>
          <p:nvPr/>
        </p:nvSpPr>
        <p:spPr>
          <a:xfrm rot="5400000">
            <a:off x="7846994" y="1741960"/>
            <a:ext cx="5346735" cy="3343276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150DF-2DD0-4BB0-85ED-A365181CDFB3}"/>
              </a:ext>
            </a:extLst>
          </p:cNvPr>
          <p:cNvSpPr txBox="1"/>
          <p:nvPr/>
        </p:nvSpPr>
        <p:spPr>
          <a:xfrm>
            <a:off x="90822" y="33259"/>
            <a:ext cx="827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5F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OFFICE LOCATIONS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D1113E6-5F94-43C9-A391-E48100FFFECC}"/>
              </a:ext>
            </a:extLst>
          </p:cNvPr>
          <p:cNvGrpSpPr/>
          <p:nvPr/>
        </p:nvGrpSpPr>
        <p:grpSpPr>
          <a:xfrm>
            <a:off x="544591" y="1399877"/>
            <a:ext cx="8402095" cy="3791125"/>
            <a:chOff x="631681" y="990568"/>
            <a:chExt cx="8402095" cy="37911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30DB29-54A1-4D9E-8684-171F59CE459F}"/>
                </a:ext>
              </a:extLst>
            </p:cNvPr>
            <p:cNvGrpSpPr/>
            <p:nvPr/>
          </p:nvGrpSpPr>
          <p:grpSpPr>
            <a:xfrm>
              <a:off x="634756" y="990568"/>
              <a:ext cx="4332661" cy="926407"/>
              <a:chOff x="7274030" y="1675655"/>
              <a:chExt cx="4332661" cy="926407"/>
            </a:xfrm>
          </p:grpSpPr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EBBC822F-2834-4DC2-812D-FB9E7634C6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4030" y="1717546"/>
                <a:ext cx="281735" cy="274320"/>
              </a:xfrm>
              <a:prstGeom prst="star5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AC98B6F-0F85-4BF5-B422-5DB7CD437331}"/>
                  </a:ext>
                </a:extLst>
              </p:cNvPr>
              <p:cNvSpPr txBox="1"/>
              <p:nvPr/>
            </p:nvSpPr>
            <p:spPr>
              <a:xfrm>
                <a:off x="7546560" y="1675655"/>
                <a:ext cx="4060131" cy="92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Headquarters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Holt Consulting Company, LLC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2801 Devine Street | Suite 201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Columbia, South Carolina 29205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381304-40BA-4E08-A29A-6166652C2D79}"/>
                </a:ext>
              </a:extLst>
            </p:cNvPr>
            <p:cNvGrpSpPr/>
            <p:nvPr/>
          </p:nvGrpSpPr>
          <p:grpSpPr>
            <a:xfrm>
              <a:off x="635217" y="3839876"/>
              <a:ext cx="4342343" cy="926407"/>
              <a:chOff x="7300889" y="3507213"/>
              <a:chExt cx="4342343" cy="926407"/>
            </a:xfrm>
          </p:grpSpPr>
          <p:sp>
            <p:nvSpPr>
              <p:cNvPr id="21" name="Star: 5 Points 20">
                <a:extLst>
                  <a:ext uri="{FF2B5EF4-FFF2-40B4-BE49-F238E27FC236}">
                    <a16:creationId xmlns:a16="http://schemas.microsoft.com/office/drawing/2014/main" id="{2D23FF2E-96FB-462B-8CB5-FE0D05AF34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00889" y="3542324"/>
                <a:ext cx="281735" cy="274320"/>
              </a:xfrm>
              <a:prstGeom prst="star5">
                <a:avLst/>
              </a:prstGeom>
              <a:solidFill>
                <a:srgbClr val="CCCC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E68C3C-34C2-4C3F-97E6-D0DC78ED48D9}"/>
                  </a:ext>
                </a:extLst>
              </p:cNvPr>
              <p:cNvSpPr txBox="1"/>
              <p:nvPr/>
            </p:nvSpPr>
            <p:spPr>
              <a:xfrm>
                <a:off x="7565208" y="3507213"/>
                <a:ext cx="4078024" cy="92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Charleston-Area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Holt Consulting Company, LLC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1156 Bowman Road | Suite 200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Mt. Pleasant, South Carolina 29464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A24EB3-44A9-4017-9689-ECE289371BF1}"/>
                </a:ext>
              </a:extLst>
            </p:cNvPr>
            <p:cNvGrpSpPr/>
            <p:nvPr/>
          </p:nvGrpSpPr>
          <p:grpSpPr>
            <a:xfrm>
              <a:off x="4176081" y="1011102"/>
              <a:ext cx="4336745" cy="926407"/>
              <a:chOff x="7282240" y="3614844"/>
              <a:chExt cx="4336745" cy="926407"/>
            </a:xfrm>
          </p:grpSpPr>
          <p:sp>
            <p:nvSpPr>
              <p:cNvPr id="19" name="Star: 5 Points 18">
                <a:extLst>
                  <a:ext uri="{FF2B5EF4-FFF2-40B4-BE49-F238E27FC236}">
                    <a16:creationId xmlns:a16="http://schemas.microsoft.com/office/drawing/2014/main" id="{E2A0B973-65CC-4013-BD21-5AD19DDC5C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2240" y="3644483"/>
                <a:ext cx="281735" cy="274320"/>
              </a:xfrm>
              <a:prstGeom prst="star5">
                <a:avLst/>
              </a:prstGeom>
              <a:solidFill>
                <a:srgbClr val="3333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3E04A01-747B-4C8B-A493-8C1B7A02C0A5}"/>
                  </a:ext>
                </a:extLst>
              </p:cNvPr>
              <p:cNvSpPr txBox="1"/>
              <p:nvPr/>
            </p:nvSpPr>
            <p:spPr>
              <a:xfrm>
                <a:off x="7558852" y="3614844"/>
                <a:ext cx="4060133" cy="92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Metro Atlanta-Area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Holt Consulting Company, LLC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2915 Premiere Parkway | Suite 125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Duluth, Georgia 30097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9900E59-EE17-46B8-8978-176EAB0A165E}"/>
                </a:ext>
              </a:extLst>
            </p:cNvPr>
            <p:cNvGrpSpPr/>
            <p:nvPr/>
          </p:nvGrpSpPr>
          <p:grpSpPr>
            <a:xfrm>
              <a:off x="4157615" y="2417113"/>
              <a:ext cx="4208582" cy="926407"/>
              <a:chOff x="7283675" y="1607777"/>
              <a:chExt cx="4208582" cy="926407"/>
            </a:xfrm>
          </p:grpSpPr>
          <p:sp>
            <p:nvSpPr>
              <p:cNvPr id="17" name="Star: 5 Points 16">
                <a:extLst>
                  <a:ext uri="{FF2B5EF4-FFF2-40B4-BE49-F238E27FC236}">
                    <a16:creationId xmlns:a16="http://schemas.microsoft.com/office/drawing/2014/main" id="{D621B8FD-CA65-46D3-9CBE-FE5F741F67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3675" y="1637997"/>
                <a:ext cx="281735" cy="274320"/>
              </a:xfrm>
              <a:prstGeom prst="star5">
                <a:avLst/>
              </a:prstGeom>
              <a:solidFill>
                <a:srgbClr val="ED7D3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01FE43D-44BE-41B9-96B4-F7908D4708F1}"/>
                  </a:ext>
                </a:extLst>
              </p:cNvPr>
              <p:cNvSpPr txBox="1"/>
              <p:nvPr/>
            </p:nvSpPr>
            <p:spPr>
              <a:xfrm>
                <a:off x="7566437" y="1607777"/>
                <a:ext cx="3925820" cy="92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South Carolina - Upstate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Holt Consulting Company, LLC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10 Patewood Drive | Suite 220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Greenville, South Carolina 29615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CE8554-A77D-4AD5-BC81-D33011DA859B}"/>
                </a:ext>
              </a:extLst>
            </p:cNvPr>
            <p:cNvGrpSpPr/>
            <p:nvPr/>
          </p:nvGrpSpPr>
          <p:grpSpPr>
            <a:xfrm>
              <a:off x="631681" y="2417114"/>
              <a:ext cx="4334688" cy="926407"/>
              <a:chOff x="7283173" y="4648294"/>
              <a:chExt cx="4334688" cy="926407"/>
            </a:xfrm>
          </p:grpSpPr>
          <p:sp>
            <p:nvSpPr>
              <p:cNvPr id="15" name="Star: 5 Points 14">
                <a:extLst>
                  <a:ext uri="{FF2B5EF4-FFF2-40B4-BE49-F238E27FC236}">
                    <a16:creationId xmlns:a16="http://schemas.microsoft.com/office/drawing/2014/main" id="{6E1EFFA1-BBAD-4B05-9A0F-FBF98256AA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3173" y="4684544"/>
                <a:ext cx="281735" cy="274320"/>
              </a:xfrm>
              <a:prstGeom prst="star5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AD338D-FC3D-4DD3-98CC-6CE3EFAEB489}"/>
                  </a:ext>
                </a:extLst>
              </p:cNvPr>
              <p:cNvSpPr txBox="1"/>
              <p:nvPr/>
            </p:nvSpPr>
            <p:spPr>
              <a:xfrm>
                <a:off x="7557728" y="4648294"/>
                <a:ext cx="4060133" cy="92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Knoxville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Holt Consulting Company, LLC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123 Center Park Drive | Suite 211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Knoxville, Tennessee 37922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A97EC88-08DD-4873-9CCB-E34A18B4255A}"/>
                </a:ext>
              </a:extLst>
            </p:cNvPr>
            <p:cNvGrpSpPr/>
            <p:nvPr/>
          </p:nvGrpSpPr>
          <p:grpSpPr>
            <a:xfrm>
              <a:off x="4177514" y="3855286"/>
              <a:ext cx="4856262" cy="926407"/>
              <a:chOff x="7300523" y="6145226"/>
              <a:chExt cx="4856262" cy="926407"/>
            </a:xfrm>
          </p:grpSpPr>
          <p:sp>
            <p:nvSpPr>
              <p:cNvPr id="13" name="Star: 5 Points 12">
                <a:extLst>
                  <a:ext uri="{FF2B5EF4-FFF2-40B4-BE49-F238E27FC236}">
                    <a16:creationId xmlns:a16="http://schemas.microsoft.com/office/drawing/2014/main" id="{51B4999F-6347-41FE-A543-A7EB7D8659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00523" y="6192528"/>
                <a:ext cx="281735" cy="274320"/>
              </a:xfrm>
              <a:prstGeom prst="star5">
                <a:avLst/>
              </a:prstGeom>
              <a:solidFill>
                <a:srgbClr val="FF66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CD33DD-43ED-4CF4-AFA5-E8A5BB542574}"/>
                  </a:ext>
                </a:extLst>
              </p:cNvPr>
              <p:cNvSpPr txBox="1"/>
              <p:nvPr/>
            </p:nvSpPr>
            <p:spPr>
              <a:xfrm>
                <a:off x="7564843" y="6145226"/>
                <a:ext cx="4591942" cy="92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Florida Panhandle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Holt Consulting Company, LLC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202 Sawbuck Drive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Inlet Beach, Florida 32461</a:t>
                </a: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4E833C9-F36F-4CFC-AC0F-D1E4530B3296}"/>
              </a:ext>
            </a:extLst>
          </p:cNvPr>
          <p:cNvSpPr/>
          <p:nvPr/>
        </p:nvSpPr>
        <p:spPr>
          <a:xfrm rot="5400000">
            <a:off x="5985372" y="3270792"/>
            <a:ext cx="5394960" cy="331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B947-7E6C-4321-8FD6-D10A75CB5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8722" y="739181"/>
            <a:ext cx="3343278" cy="5346736"/>
          </a:xfrm>
        </p:spPr>
        <p:txBody>
          <a:bodyPr lIns="0" tIns="0" rIns="0" bIns="0">
            <a:no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5F83"/>
                </a:solidFill>
                <a:latin typeface="Century Gothic" panose="020B0502020202020204" pitchFamily="34" charset="0"/>
              </a:rPr>
              <a:t>EMPLOYEES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005F83"/>
                </a:solidFill>
                <a:latin typeface="Century Gothic" panose="020B0502020202020204" pitchFamily="34" charset="0"/>
              </a:rPr>
              <a:t>35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5F83"/>
                </a:solidFill>
                <a:latin typeface="Century Gothic" panose="020B0502020202020204" pitchFamily="34" charset="0"/>
              </a:rPr>
              <a:t>OFFICE LOCATIONS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005F83"/>
                </a:solidFill>
                <a:latin typeface="Century Gothic" panose="020B0502020202020204" pitchFamily="34" charset="0"/>
              </a:rPr>
              <a:t>6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5F83"/>
                </a:solidFill>
                <a:latin typeface="Century Gothic" panose="020B0502020202020204" pitchFamily="34" charset="0"/>
              </a:rPr>
              <a:t>LICENSED PE’S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005F83"/>
                </a:solidFill>
                <a:latin typeface="Century Gothic" panose="020B0502020202020204" pitchFamily="34" charset="0"/>
              </a:rPr>
              <a:t>12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5F83"/>
                </a:solidFill>
                <a:latin typeface="Century Gothic" panose="020B0502020202020204" pitchFamily="34" charset="0"/>
              </a:rPr>
              <a:t>ENGINEER’S-IN-TRAINING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005F83"/>
                </a:solidFill>
                <a:latin typeface="Century Gothic" panose="020B0502020202020204" pitchFamily="34" charset="0"/>
              </a:rPr>
              <a:t>4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rgbClr val="005F83"/>
                </a:solidFill>
                <a:latin typeface="Century Gothic" panose="020B0502020202020204" pitchFamily="34" charset="0"/>
              </a:rPr>
              <a:t>CURRENT GEORGIA AIRPORT CLIENTS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005F83"/>
                </a:solidFill>
                <a:latin typeface="Century Gothic" panose="020B05020202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41116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8E04109-C22C-4033-BAA7-9D4782243F74}"/>
              </a:ext>
            </a:extLst>
          </p:cNvPr>
          <p:cNvSpPr/>
          <p:nvPr/>
        </p:nvSpPr>
        <p:spPr>
          <a:xfrm>
            <a:off x="0" y="323851"/>
            <a:ext cx="12192000" cy="5791200"/>
          </a:xfrm>
          <a:prstGeom prst="rect">
            <a:avLst/>
          </a:prstGeom>
          <a:solidFill>
            <a:srgbClr val="005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DC639C-F2AC-485C-9C3C-F297D4567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t="6396"/>
          <a:stretch/>
        </p:blipFill>
        <p:spPr>
          <a:xfrm>
            <a:off x="4041262" y="458785"/>
            <a:ext cx="2068459" cy="210312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44F0C1-9252-49AA-91CC-1C396578EE05}"/>
              </a:ext>
            </a:extLst>
          </p:cNvPr>
          <p:cNvSpPr txBox="1"/>
          <p:nvPr/>
        </p:nvSpPr>
        <p:spPr>
          <a:xfrm>
            <a:off x="145827" y="3303714"/>
            <a:ext cx="6257685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Aviation 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Project Managers 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Georgia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FE430E-46AF-4D09-9E7A-79854CD881D4}"/>
              </a:ext>
            </a:extLst>
          </p:cNvPr>
          <p:cNvGrpSpPr/>
          <p:nvPr/>
        </p:nvGrpSpPr>
        <p:grpSpPr>
          <a:xfrm>
            <a:off x="842497" y="666750"/>
            <a:ext cx="760052" cy="3168780"/>
            <a:chOff x="255313" y="510458"/>
            <a:chExt cx="760052" cy="316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1AC6F5-1AAC-4F58-BED0-1C90ED0A2F43}"/>
                </a:ext>
              </a:extLst>
            </p:cNvPr>
            <p:cNvSpPr txBox="1"/>
            <p:nvPr/>
          </p:nvSpPr>
          <p:spPr>
            <a:xfrm>
              <a:off x="304801" y="524528"/>
              <a:ext cx="710564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ACFE02-B8BB-4BD2-BDBE-02AA4B0AA94B}"/>
                </a:ext>
              </a:extLst>
            </p:cNvPr>
            <p:cNvSpPr txBox="1"/>
            <p:nvPr/>
          </p:nvSpPr>
          <p:spPr>
            <a:xfrm>
              <a:off x="255313" y="510458"/>
              <a:ext cx="710564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900" b="1" i="0" u="none" strike="noStrike" kern="1200" cap="none" spc="0" normalizeH="0" baseline="0" noProof="0" dirty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779F015-3EBA-4D8C-AAFE-44F010B310BA}"/>
              </a:ext>
            </a:extLst>
          </p:cNvPr>
          <p:cNvSpPr txBox="1"/>
          <p:nvPr/>
        </p:nvSpPr>
        <p:spPr>
          <a:xfrm>
            <a:off x="3965149" y="2564572"/>
            <a:ext cx="225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Mark Counts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Experience: 34 Years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0CE6AC-CEA1-4593-AAA5-EA699929B50D}"/>
              </a:ext>
            </a:extLst>
          </p:cNvPr>
          <p:cNvGrpSpPr/>
          <p:nvPr/>
        </p:nvGrpSpPr>
        <p:grpSpPr>
          <a:xfrm>
            <a:off x="6691370" y="458785"/>
            <a:ext cx="2255520" cy="2687894"/>
            <a:chOff x="7020268" y="973456"/>
            <a:chExt cx="2255520" cy="26878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220129-CC88-4159-83B2-D496D0014A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" r="2875" b="31241"/>
            <a:stretch/>
          </p:blipFill>
          <p:spPr>
            <a:xfrm>
              <a:off x="7116509" y="973456"/>
              <a:ext cx="2068459" cy="210312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5831B0-3CA9-4273-AC34-545302C837EF}"/>
                </a:ext>
              </a:extLst>
            </p:cNvPr>
            <p:cNvSpPr txBox="1"/>
            <p:nvPr/>
          </p:nvSpPr>
          <p:spPr>
            <a:xfrm>
              <a:off x="7020268" y="3076575"/>
              <a:ext cx="2255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Paul A. Holt, PE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Experience: 37 Years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B20DA6-8FFA-425E-812C-BF9D95378BA9}"/>
              </a:ext>
            </a:extLst>
          </p:cNvPr>
          <p:cNvGrpSpPr/>
          <p:nvPr/>
        </p:nvGrpSpPr>
        <p:grpSpPr>
          <a:xfrm>
            <a:off x="9417591" y="458785"/>
            <a:ext cx="2255520" cy="2687895"/>
            <a:chOff x="2213191" y="3731894"/>
            <a:chExt cx="2255520" cy="26878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377DF5-B2F9-47F5-98CF-69998A4E9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2" b="16454"/>
            <a:stretch/>
          </p:blipFill>
          <p:spPr>
            <a:xfrm>
              <a:off x="2304413" y="3731894"/>
              <a:ext cx="2073075" cy="21031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B54671-F49D-464D-947D-1C7226E38F2F}"/>
                </a:ext>
              </a:extLst>
            </p:cNvPr>
            <p:cNvSpPr txBox="1"/>
            <p:nvPr/>
          </p:nvSpPr>
          <p:spPr>
            <a:xfrm>
              <a:off x="2213191" y="5835014"/>
              <a:ext cx="2255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Chris Lowery, PE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Experience: 13 Years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97EBCC-3605-4C87-A20D-0D1A1C17B6CC}"/>
              </a:ext>
            </a:extLst>
          </p:cNvPr>
          <p:cNvGrpSpPr/>
          <p:nvPr/>
        </p:nvGrpSpPr>
        <p:grpSpPr>
          <a:xfrm>
            <a:off x="6691370" y="3286125"/>
            <a:ext cx="2255520" cy="2665883"/>
            <a:chOff x="4616729" y="3731895"/>
            <a:chExt cx="2255520" cy="26658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C817A9-A25E-4830-8AA4-BF0611F95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4" b="15018"/>
            <a:stretch/>
          </p:blipFill>
          <p:spPr>
            <a:xfrm>
              <a:off x="4707952" y="3731895"/>
              <a:ext cx="2073075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7D4E74-9BCF-4998-86E5-24C1A2573555}"/>
                </a:ext>
              </a:extLst>
            </p:cNvPr>
            <p:cNvSpPr txBox="1"/>
            <p:nvPr/>
          </p:nvSpPr>
          <p:spPr>
            <a:xfrm>
              <a:off x="4616729" y="5813003"/>
              <a:ext cx="2255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Jeff Pike, PE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Experience: 23 Years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3FE6A3-0D06-45C6-AD9F-7C5190F8FCE9}"/>
              </a:ext>
            </a:extLst>
          </p:cNvPr>
          <p:cNvGrpSpPr/>
          <p:nvPr/>
        </p:nvGrpSpPr>
        <p:grpSpPr>
          <a:xfrm>
            <a:off x="9431383" y="3286125"/>
            <a:ext cx="2255520" cy="2683384"/>
            <a:chOff x="7020268" y="3731894"/>
            <a:chExt cx="2255520" cy="26833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B69B77-E6B0-4FB7-9B13-849A8E807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66"/>
            <a:stretch/>
          </p:blipFill>
          <p:spPr>
            <a:xfrm>
              <a:off x="7111491" y="3731894"/>
              <a:ext cx="2073074" cy="21031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C47EAB-584D-4FC9-A939-43FFDEBAAF0C}"/>
                </a:ext>
              </a:extLst>
            </p:cNvPr>
            <p:cNvSpPr txBox="1"/>
            <p:nvPr/>
          </p:nvSpPr>
          <p:spPr>
            <a:xfrm>
              <a:off x="7020268" y="5830503"/>
              <a:ext cx="2255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Jacob Redwine, PE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Experience: 23 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394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C2E549-B98C-4877-B252-E55BB8DAE83F}"/>
              </a:ext>
            </a:extLst>
          </p:cNvPr>
          <p:cNvSpPr/>
          <p:nvPr/>
        </p:nvSpPr>
        <p:spPr>
          <a:xfrm>
            <a:off x="0" y="783650"/>
            <a:ext cx="9420225" cy="5817175"/>
          </a:xfrm>
          <a:prstGeom prst="rect">
            <a:avLst/>
          </a:prstGeom>
          <a:solidFill>
            <a:srgbClr val="005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3A262B-F0AD-4902-9651-C35546CCF492}"/>
              </a:ext>
            </a:extLst>
          </p:cNvPr>
          <p:cNvSpPr txBox="1"/>
          <p:nvPr/>
        </p:nvSpPr>
        <p:spPr>
          <a:xfrm>
            <a:off x="90821" y="33259"/>
            <a:ext cx="9005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5F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GEORGIA AIRPORT EXPERIENCE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F942C-F3C3-4D03-BE2C-84ACCE207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0" t="5534" r="7248" b="3474"/>
          <a:stretch/>
        </p:blipFill>
        <p:spPr>
          <a:xfrm>
            <a:off x="2124075" y="783650"/>
            <a:ext cx="5191126" cy="57409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2F4442C-0370-47F4-884E-7F06AF783AB2}"/>
              </a:ext>
            </a:extLst>
          </p:cNvPr>
          <p:cNvGrpSpPr/>
          <p:nvPr/>
        </p:nvGrpSpPr>
        <p:grpSpPr>
          <a:xfrm>
            <a:off x="5938265" y="1116047"/>
            <a:ext cx="315469" cy="872602"/>
            <a:chOff x="7157466" y="1172707"/>
            <a:chExt cx="315469" cy="8726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CAA5DA-10B0-4DDE-A567-1E8008F1C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7466" y="1172707"/>
              <a:ext cx="315469" cy="228600"/>
            </a:xfrm>
            <a:prstGeom prst="rect">
              <a:avLst/>
            </a:prstGeom>
            <a:noFill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0626C7E-ECD1-4816-9F7D-68DD47EEE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8040" y="1496994"/>
              <a:ext cx="274320" cy="274320"/>
            </a:xfrm>
            <a:prstGeom prst="rect">
              <a:avLst/>
            </a:prstGeom>
          </p:spPr>
        </p:pic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03C3AC46-3B4D-4399-9DE9-CBDF0CDB5E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55764" y="1926437"/>
              <a:ext cx="118872" cy="118872"/>
            </a:xfrm>
            <a:prstGeom prst="flowChartConnector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C040291-AD46-489F-99CF-AA538EAD1825}"/>
              </a:ext>
            </a:extLst>
          </p:cNvPr>
          <p:cNvSpPr txBox="1"/>
          <p:nvPr/>
        </p:nvSpPr>
        <p:spPr>
          <a:xfrm>
            <a:off x="6233159" y="1083037"/>
            <a:ext cx="2133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Aviation Airport (30)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BA3F9A-031F-466E-814A-8121FE919732}"/>
              </a:ext>
            </a:extLst>
          </p:cNvPr>
          <p:cNvSpPr txBox="1"/>
          <p:nvPr/>
        </p:nvSpPr>
        <p:spPr>
          <a:xfrm>
            <a:off x="6233159" y="1453044"/>
            <a:ext cx="2133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Air Carrier Airport (8)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324CFD-2944-464C-9401-D45EC78F09DE}"/>
              </a:ext>
            </a:extLst>
          </p:cNvPr>
          <p:cNvSpPr txBox="1"/>
          <p:nvPr/>
        </p:nvSpPr>
        <p:spPr>
          <a:xfrm>
            <a:off x="6233159" y="1798408"/>
            <a:ext cx="2133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Current Holt Client (17)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FB9337-D34C-4F7D-A5C3-6081CB619297}"/>
              </a:ext>
            </a:extLst>
          </p:cNvPr>
          <p:cNvGrpSpPr/>
          <p:nvPr/>
        </p:nvGrpSpPr>
        <p:grpSpPr>
          <a:xfrm>
            <a:off x="9763125" y="1798408"/>
            <a:ext cx="2428875" cy="2756601"/>
            <a:chOff x="9665970" y="1592489"/>
            <a:chExt cx="2428875" cy="275660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C34DCF-B1EF-4F60-B602-819E5FE91949}"/>
                </a:ext>
              </a:extLst>
            </p:cNvPr>
            <p:cNvSpPr txBox="1"/>
            <p:nvPr/>
          </p:nvSpPr>
          <p:spPr>
            <a:xfrm>
              <a:off x="9694545" y="1592489"/>
              <a:ext cx="2400300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The Holt Team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KNOWS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Georgia Aviation!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0BC27E-8233-47B7-A058-3A1B91D9E76E}"/>
                </a:ext>
              </a:extLst>
            </p:cNvPr>
            <p:cNvSpPr txBox="1"/>
            <p:nvPr/>
          </p:nvSpPr>
          <p:spPr>
            <a:xfrm>
              <a:off x="9665970" y="1609879"/>
              <a:ext cx="2400300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5F8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The Holt Team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F8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KNOWS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5F8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Georgia Aviation!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8309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CD8518-7ABE-4BDA-8036-F336DDFF4DB7}"/>
              </a:ext>
            </a:extLst>
          </p:cNvPr>
          <p:cNvSpPr/>
          <p:nvPr/>
        </p:nvSpPr>
        <p:spPr>
          <a:xfrm>
            <a:off x="-1" y="704850"/>
            <a:ext cx="12192001" cy="6153150"/>
          </a:xfrm>
          <a:prstGeom prst="rect">
            <a:avLst/>
          </a:prstGeom>
          <a:solidFill>
            <a:srgbClr val="005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869E3-46E1-4B19-ADA4-9D670AD9A491}"/>
              </a:ext>
            </a:extLst>
          </p:cNvPr>
          <p:cNvSpPr txBox="1"/>
          <p:nvPr/>
        </p:nvSpPr>
        <p:spPr>
          <a:xfrm>
            <a:off x="90821" y="33259"/>
            <a:ext cx="9005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5F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AWARD WINNING PROJECTS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B4AA33-B65D-4593-A9D9-5F292172C7AB}"/>
              </a:ext>
            </a:extLst>
          </p:cNvPr>
          <p:cNvSpPr txBox="1"/>
          <p:nvPr/>
        </p:nvSpPr>
        <p:spPr>
          <a:xfrm>
            <a:off x="8063032" y="1635220"/>
            <a:ext cx="42642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Grand Strand Airport (CRE)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North Myrtle Beach, SC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RW 5-23 Rehabilitation, Taxiway Rehabilitation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Airfield Improvements Program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6EF01F-D421-4700-8841-0BD1088E1801}"/>
              </a:ext>
            </a:extLst>
          </p:cNvPr>
          <p:cNvSpPr txBox="1"/>
          <p:nvPr/>
        </p:nvSpPr>
        <p:spPr>
          <a:xfrm>
            <a:off x="130944" y="3350068"/>
            <a:ext cx="510542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Ridgeland-Claude Dean Airport (3J1)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Jasper County, SC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Runway Program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7BB280-6143-4B52-ACE4-8DB6F22AA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41" y="3651201"/>
            <a:ext cx="746760" cy="731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9B5DB6-27D7-4934-9084-CC9E74F59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216" y="1333879"/>
            <a:ext cx="822960" cy="822960"/>
          </a:xfrm>
          <a:prstGeom prst="flowChartConnector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0AB2D7-B903-4DF4-B963-48D81C636BAB}"/>
              </a:ext>
            </a:extLst>
          </p:cNvPr>
          <p:cNvSpPr txBox="1"/>
          <p:nvPr/>
        </p:nvSpPr>
        <p:spPr>
          <a:xfrm>
            <a:off x="161817" y="862672"/>
            <a:ext cx="34037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Henry Tift Myers Airport (TMA)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Tifton, 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RW 15 Safety Area Improvements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RW Extension Program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E1A225-14AC-4B49-A379-406CF462DA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52" y="836143"/>
            <a:ext cx="2545624" cy="1874892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schemeClr val="bg1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6AB621-3A84-4DBE-B655-4BA1DC2EF3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9445" b="27450"/>
          <a:stretch/>
        </p:blipFill>
        <p:spPr bwMode="auto">
          <a:xfrm>
            <a:off x="4152573" y="955430"/>
            <a:ext cx="1067092" cy="756897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schemeClr val="bg1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C53FED-4F51-4EEF-AA58-94AC2F6D0A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18" y="1773618"/>
            <a:ext cx="1042393" cy="790956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schemeClr val="bg1"/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8B558E-8A6F-400D-80E0-323108795340}"/>
              </a:ext>
            </a:extLst>
          </p:cNvPr>
          <p:cNvSpPr txBox="1"/>
          <p:nvPr/>
        </p:nvSpPr>
        <p:spPr>
          <a:xfrm>
            <a:off x="128688" y="4104791"/>
            <a:ext cx="1028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AWARD: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3CAA93-E838-4689-B10F-12626C06B0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124"/>
          <a:stretch/>
        </p:blipFill>
        <p:spPr>
          <a:xfrm>
            <a:off x="4377997" y="4352756"/>
            <a:ext cx="1331315" cy="4430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ED347A-9476-4F73-AB83-0B3E0875B3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67" y="3121350"/>
            <a:ext cx="1489117" cy="126137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4C66A4E6-80F6-46F7-BA07-305EFA382D62}"/>
              </a:ext>
            </a:extLst>
          </p:cNvPr>
          <p:cNvGrpSpPr/>
          <p:nvPr/>
        </p:nvGrpSpPr>
        <p:grpSpPr>
          <a:xfrm>
            <a:off x="7191134" y="3329147"/>
            <a:ext cx="4766811" cy="3248011"/>
            <a:chOff x="7287819" y="3348117"/>
            <a:chExt cx="4766811" cy="32480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47B6B1-AE57-480F-A6D7-030BEC4A6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0768" y="5041011"/>
              <a:ext cx="2763862" cy="1555117"/>
            </a:xfrm>
            <a:prstGeom prst="rect">
              <a:avLst/>
            </a:prstGeom>
            <a:ln w="9525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chemeClr val="bg1"/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001AF5A-53A2-4A21-99E4-9675118DF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66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13909" r="6156"/>
            <a:stretch/>
          </p:blipFill>
          <p:spPr>
            <a:xfrm>
              <a:off x="9292411" y="3348117"/>
              <a:ext cx="2762219" cy="1584241"/>
            </a:xfrm>
            <a:prstGeom prst="rect">
              <a:avLst/>
            </a:prstGeom>
            <a:ln w="19050">
              <a:noFill/>
            </a:ln>
            <a:effectLst>
              <a:outerShdw blurRad="50800" dist="38100" dir="2700000" algn="tl" rotWithShape="0">
                <a:schemeClr val="bg1"/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8CECE18-77FD-4FB3-B717-A2D9D4B63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" t="2072" r="956" b="6602"/>
            <a:stretch/>
          </p:blipFill>
          <p:spPr>
            <a:xfrm>
              <a:off x="7287819" y="3764417"/>
              <a:ext cx="1893437" cy="2440906"/>
            </a:xfrm>
            <a:prstGeom prst="rect">
              <a:avLst/>
            </a:prstGeom>
            <a:ln w="19050">
              <a:noFill/>
            </a:ln>
            <a:effectLst>
              <a:outerShdw blurRad="50800" dist="38100" dir="2700000" algn="tl" rotWithShape="0">
                <a:schemeClr val="bg1"/>
              </a:outerShdw>
            </a:effec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30DC59-4799-4A93-8EAC-DFFAA2BADC31}"/>
              </a:ext>
            </a:extLst>
          </p:cNvPr>
          <p:cNvGrpSpPr>
            <a:grpSpLocks noChangeAspect="1"/>
          </p:cNvGrpSpPr>
          <p:nvPr/>
        </p:nvGrpSpPr>
        <p:grpSpPr>
          <a:xfrm>
            <a:off x="183071" y="4828959"/>
            <a:ext cx="5593442" cy="1895463"/>
            <a:chOff x="269425" y="3446070"/>
            <a:chExt cx="4017002" cy="136125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ADC8C75-1783-42AF-84FC-32D25A941E31}"/>
                </a:ext>
              </a:extLst>
            </p:cNvPr>
            <p:cNvGrpSpPr/>
            <p:nvPr/>
          </p:nvGrpSpPr>
          <p:grpSpPr>
            <a:xfrm>
              <a:off x="269425" y="3446070"/>
              <a:ext cx="1948450" cy="1353312"/>
              <a:chOff x="269425" y="3446070"/>
              <a:chExt cx="1948450" cy="1353312"/>
            </a:xfrm>
          </p:grpSpPr>
          <p:pic>
            <p:nvPicPr>
              <p:cNvPr id="33" name="Picture 32" descr="An aerial view of a city&#10;&#10;Description automatically generated with low confidence">
                <a:extLst>
                  <a:ext uri="{FF2B5EF4-FFF2-40B4-BE49-F238E27FC236}">
                    <a16:creationId xmlns:a16="http://schemas.microsoft.com/office/drawing/2014/main" id="{D0706C06-6EA3-4D67-A372-78A5781E1D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3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07" r="22042"/>
              <a:stretch/>
            </p:blipFill>
            <p:spPr bwMode="auto">
              <a:xfrm>
                <a:off x="269425" y="3446070"/>
                <a:ext cx="1948450" cy="135331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schemeClr val="bg1"/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5" name="Text Placeholder 2">
                <a:extLst>
                  <a:ext uri="{FF2B5EF4-FFF2-40B4-BE49-F238E27FC236}">
                    <a16:creationId xmlns:a16="http://schemas.microsoft.com/office/drawing/2014/main" id="{9C8C1A9C-D312-4AEC-A6D4-86CCC8CEE65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8189" y="3459887"/>
                <a:ext cx="463292" cy="1289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1005840" rtl="0" eaLnBrk="1" latinLnBrk="0" hangingPunct="1">
                  <a:lnSpc>
                    <a:spcPct val="114000"/>
                  </a:lnSpc>
                  <a:spcBef>
                    <a:spcPts val="8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100584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100584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0584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0584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66060" indent="-251460" algn="l" defTabSz="1005840" rtl="0" eaLnBrk="1" latinLnBrk="0" hangingPunct="1">
                  <a:lnSpc>
                    <a:spcPct val="90000"/>
                  </a:lnSpc>
                  <a:spcBef>
                    <a:spcPts val="550"/>
                  </a:spcBef>
                  <a:buFont typeface="Arial" panose="020B0604020202020204" pitchFamily="34" charset="0"/>
                  <a:buChar char="•"/>
                  <a:defRPr sz="19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68980" indent="-251460" algn="l" defTabSz="1005840" rtl="0" eaLnBrk="1" latinLnBrk="0" hangingPunct="1">
                  <a:lnSpc>
                    <a:spcPct val="90000"/>
                  </a:lnSpc>
                  <a:spcBef>
                    <a:spcPts val="550"/>
                  </a:spcBef>
                  <a:buFont typeface="Arial" panose="020B0604020202020204" pitchFamily="34" charset="0"/>
                  <a:buChar char="•"/>
                  <a:defRPr sz="19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1900" indent="-251460" algn="l" defTabSz="1005840" rtl="0" eaLnBrk="1" latinLnBrk="0" hangingPunct="1">
                  <a:lnSpc>
                    <a:spcPct val="90000"/>
                  </a:lnSpc>
                  <a:spcBef>
                    <a:spcPts val="550"/>
                  </a:spcBef>
                  <a:buFont typeface="Arial" panose="020B0604020202020204" pitchFamily="34" charset="0"/>
                  <a:buChar char="•"/>
                  <a:defRPr sz="19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74820" indent="-251460" algn="l" defTabSz="1005840" rtl="0" eaLnBrk="1" latinLnBrk="0" hangingPunct="1">
                  <a:lnSpc>
                    <a:spcPct val="90000"/>
                  </a:lnSpc>
                  <a:spcBef>
                    <a:spcPts val="550"/>
                  </a:spcBef>
                  <a:buFont typeface="Arial" panose="020B0604020202020204" pitchFamily="34" charset="0"/>
                  <a:buChar char="•"/>
                  <a:defRPr sz="19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0058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BEFORE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CA967F0-12A9-47C9-B0CC-BB93DD7E0ABA}"/>
                </a:ext>
              </a:extLst>
            </p:cNvPr>
            <p:cNvGrpSpPr/>
            <p:nvPr/>
          </p:nvGrpSpPr>
          <p:grpSpPr>
            <a:xfrm>
              <a:off x="2279736" y="3452180"/>
              <a:ext cx="2006691" cy="1355141"/>
              <a:chOff x="2279736" y="3452180"/>
              <a:chExt cx="2006691" cy="1355141"/>
            </a:xfrm>
          </p:grpSpPr>
          <p:pic>
            <p:nvPicPr>
              <p:cNvPr id="34" name="Picture 33" descr="A picture containing outdoor, ground, road, way&#10;&#10;Description automatically generated">
                <a:extLst>
                  <a:ext uri="{FF2B5EF4-FFF2-40B4-BE49-F238E27FC236}">
                    <a16:creationId xmlns:a16="http://schemas.microsoft.com/office/drawing/2014/main" id="{DFC1C999-FC48-42C5-B3B9-312E856007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6875" r="22471"/>
              <a:stretch/>
            </p:blipFill>
            <p:spPr bwMode="auto">
              <a:xfrm>
                <a:off x="2279736" y="3452180"/>
                <a:ext cx="2006691" cy="135514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schemeClr val="bg1"/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6" name="Text Placeholder 2">
                <a:extLst>
                  <a:ext uri="{FF2B5EF4-FFF2-40B4-BE49-F238E27FC236}">
                    <a16:creationId xmlns:a16="http://schemas.microsoft.com/office/drawing/2014/main" id="{5843AA55-980E-4C7A-A634-B802EDA4097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301365" y="3467362"/>
                <a:ext cx="463292" cy="1289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vert="horz" lIns="0" tIns="0" rIns="0" bIns="0" rtlCol="0" anchor="ctr" anchorCtr="0">
                <a:noAutofit/>
              </a:bodyPr>
              <a:lstStyle>
                <a:lvl1pPr marL="0" indent="0" algn="l" defTabSz="1005840" rtl="0" eaLnBrk="1" latinLnBrk="0" hangingPunct="1">
                  <a:lnSpc>
                    <a:spcPct val="114000"/>
                  </a:lnSpc>
                  <a:spcBef>
                    <a:spcPts val="8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100584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100584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0584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0584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66060" indent="-251460" algn="l" defTabSz="1005840" rtl="0" eaLnBrk="1" latinLnBrk="0" hangingPunct="1">
                  <a:lnSpc>
                    <a:spcPct val="90000"/>
                  </a:lnSpc>
                  <a:spcBef>
                    <a:spcPts val="550"/>
                  </a:spcBef>
                  <a:buFont typeface="Arial" panose="020B0604020202020204" pitchFamily="34" charset="0"/>
                  <a:buChar char="•"/>
                  <a:defRPr sz="19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68980" indent="-251460" algn="l" defTabSz="1005840" rtl="0" eaLnBrk="1" latinLnBrk="0" hangingPunct="1">
                  <a:lnSpc>
                    <a:spcPct val="90000"/>
                  </a:lnSpc>
                  <a:spcBef>
                    <a:spcPts val="550"/>
                  </a:spcBef>
                  <a:buFont typeface="Arial" panose="020B0604020202020204" pitchFamily="34" charset="0"/>
                  <a:buChar char="•"/>
                  <a:defRPr sz="19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1900" indent="-251460" algn="l" defTabSz="1005840" rtl="0" eaLnBrk="1" latinLnBrk="0" hangingPunct="1">
                  <a:lnSpc>
                    <a:spcPct val="90000"/>
                  </a:lnSpc>
                  <a:spcBef>
                    <a:spcPts val="550"/>
                  </a:spcBef>
                  <a:buFont typeface="Arial" panose="020B0604020202020204" pitchFamily="34" charset="0"/>
                  <a:buChar char="•"/>
                  <a:defRPr sz="19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74820" indent="-251460" algn="l" defTabSz="1005840" rtl="0" eaLnBrk="1" latinLnBrk="0" hangingPunct="1">
                  <a:lnSpc>
                    <a:spcPct val="90000"/>
                  </a:lnSpc>
                  <a:spcBef>
                    <a:spcPts val="550"/>
                  </a:spcBef>
                  <a:buFont typeface="Arial" panose="020B0604020202020204" pitchFamily="34" charset="0"/>
                  <a:buChar char="•"/>
                  <a:defRPr sz="19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0058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AFTER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F84A71D-5CFF-4308-94BE-48E928323925}"/>
              </a:ext>
            </a:extLst>
          </p:cNvPr>
          <p:cNvSpPr txBox="1"/>
          <p:nvPr/>
        </p:nvSpPr>
        <p:spPr>
          <a:xfrm>
            <a:off x="8066574" y="2625784"/>
            <a:ext cx="1028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AWARD: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3B2B84-B619-4B88-BAFC-917716E1AEF3}"/>
              </a:ext>
            </a:extLst>
          </p:cNvPr>
          <p:cNvSpPr txBox="1"/>
          <p:nvPr/>
        </p:nvSpPr>
        <p:spPr>
          <a:xfrm>
            <a:off x="8063032" y="2835103"/>
            <a:ext cx="4819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American Concrete Paving Association (ACPA)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2019 Project of the Year: Airport Paving Category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B941C6-CC3F-4676-9D38-B0FF3475D0B8}"/>
              </a:ext>
            </a:extLst>
          </p:cNvPr>
          <p:cNvSpPr txBox="1"/>
          <p:nvPr/>
        </p:nvSpPr>
        <p:spPr>
          <a:xfrm>
            <a:off x="128688" y="4352756"/>
            <a:ext cx="4495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American Association of Engineering Companies (ACEC)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2021 Engineering Excellence Award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1EE69A-DC34-4C07-A787-62EBCAF17D2A}"/>
              </a:ext>
            </a:extLst>
          </p:cNvPr>
          <p:cNvGrpSpPr>
            <a:grpSpLocks noChangeAspect="1"/>
          </p:cNvGrpSpPr>
          <p:nvPr/>
        </p:nvGrpSpPr>
        <p:grpSpPr>
          <a:xfrm>
            <a:off x="7165793" y="3205461"/>
            <a:ext cx="972059" cy="460662"/>
            <a:chOff x="3363176" y="4816339"/>
            <a:chExt cx="1190422" cy="56414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52B990F-EAF0-4FDE-87F0-4AEE1A87D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4022" y="4816339"/>
              <a:ext cx="1179576" cy="56414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CC95D9D-53B5-4088-AD94-CB55E862E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176" y="4819115"/>
              <a:ext cx="1178619" cy="547596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DF5021B5-7D18-41B2-8542-F2F1CF0E8D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06" y="1114147"/>
            <a:ext cx="1123557" cy="63121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3316EF0-AC99-4AD5-8866-52236F75E940}"/>
              </a:ext>
            </a:extLst>
          </p:cNvPr>
          <p:cNvSpPr txBox="1"/>
          <p:nvPr/>
        </p:nvSpPr>
        <p:spPr>
          <a:xfrm>
            <a:off x="183071" y="1859088"/>
            <a:ext cx="1028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AWARD: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28144C-BD73-47D2-92D5-AE2401AA44A6}"/>
              </a:ext>
            </a:extLst>
          </p:cNvPr>
          <p:cNvSpPr txBox="1"/>
          <p:nvPr/>
        </p:nvSpPr>
        <p:spPr>
          <a:xfrm>
            <a:off x="178303" y="2089855"/>
            <a:ext cx="2826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Georgia Airports Association (GAA)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2015 Project of the Year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E85BF60-D3E7-4E3D-84DF-1283A9535736}"/>
              </a:ext>
            </a:extLst>
          </p:cNvPr>
          <p:cNvGrpSpPr/>
          <p:nvPr/>
        </p:nvGrpSpPr>
        <p:grpSpPr>
          <a:xfrm>
            <a:off x="2870126" y="1844991"/>
            <a:ext cx="929712" cy="794054"/>
            <a:chOff x="3004699" y="2142739"/>
            <a:chExt cx="929712" cy="79405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CAABDB2-C557-4E96-B1CF-274C674C1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011" y="2145837"/>
              <a:ext cx="914400" cy="79095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664EE8-0E04-4137-B624-3A0C10527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699" y="2142739"/>
              <a:ext cx="914400" cy="790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08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G-Replacement AP0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0"/>
            <a:ext cx="911668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4495801"/>
            <a:ext cx="813934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JBT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AeroTech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Jetway Systems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729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JBT_AeroTech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Microsoft Office PowerPoint</Application>
  <PresentationFormat>Widescreen</PresentationFormat>
  <Paragraphs>159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Arial Black</vt:lpstr>
      <vt:lpstr>Arial Narrow</vt:lpstr>
      <vt:lpstr>Calibri</vt:lpstr>
      <vt:lpstr>Century Gothic</vt:lpstr>
      <vt:lpstr>Corbel</vt:lpstr>
      <vt:lpstr>Tahoma</vt:lpstr>
      <vt:lpstr>Wingdings 2</vt:lpstr>
      <vt:lpstr>1_Office Theme</vt:lpstr>
      <vt:lpstr>Frame</vt:lpstr>
      <vt:lpstr>JBT_AeroTech_Template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Installed Base</vt:lpstr>
      <vt:lpstr>Apron Drive Truss and Corrugated Designs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Landry</dc:creator>
  <cp:lastModifiedBy>Lisa Balkunas</cp:lastModifiedBy>
  <cp:revision>1</cp:revision>
  <dcterms:created xsi:type="dcterms:W3CDTF">2021-10-11T17:55:06Z</dcterms:created>
  <dcterms:modified xsi:type="dcterms:W3CDTF">2021-10-11T18:45:44Z</dcterms:modified>
</cp:coreProperties>
</file>